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77" r:id="rId2"/>
    <p:sldId id="535" r:id="rId3"/>
    <p:sldId id="538" r:id="rId4"/>
    <p:sldId id="539" r:id="rId5"/>
    <p:sldId id="540" r:id="rId6"/>
    <p:sldId id="541" r:id="rId7"/>
    <p:sldId id="542" r:id="rId8"/>
    <p:sldId id="737" r:id="rId9"/>
    <p:sldId id="544" r:id="rId10"/>
    <p:sldId id="545" r:id="rId11"/>
    <p:sldId id="546" r:id="rId12"/>
    <p:sldId id="547" r:id="rId13"/>
    <p:sldId id="548" r:id="rId14"/>
    <p:sldId id="549" r:id="rId15"/>
    <p:sldId id="716" r:id="rId16"/>
    <p:sldId id="721" r:id="rId17"/>
    <p:sldId id="714" r:id="rId18"/>
    <p:sldId id="717" r:id="rId19"/>
    <p:sldId id="718" r:id="rId20"/>
    <p:sldId id="730" r:id="rId21"/>
    <p:sldId id="735" r:id="rId22"/>
    <p:sldId id="738" r:id="rId23"/>
    <p:sldId id="722" r:id="rId24"/>
    <p:sldId id="715" r:id="rId25"/>
    <p:sldId id="725" r:id="rId26"/>
    <p:sldId id="726" r:id="rId27"/>
    <p:sldId id="727" r:id="rId28"/>
    <p:sldId id="728" r:id="rId29"/>
    <p:sldId id="739" r:id="rId30"/>
    <p:sldId id="740" r:id="rId31"/>
    <p:sldId id="720" r:id="rId32"/>
    <p:sldId id="729" r:id="rId33"/>
    <p:sldId id="550" r:id="rId34"/>
    <p:sldId id="551" r:id="rId35"/>
    <p:sldId id="711" r:id="rId36"/>
    <p:sldId id="741" r:id="rId37"/>
    <p:sldId id="732" r:id="rId38"/>
    <p:sldId id="713" r:id="rId39"/>
    <p:sldId id="552" r:id="rId40"/>
    <p:sldId id="553" r:id="rId41"/>
    <p:sldId id="469" r:id="rId42"/>
    <p:sldId id="709" r:id="rId43"/>
    <p:sldId id="742" r:id="rId44"/>
    <p:sldId id="744" r:id="rId45"/>
    <p:sldId id="745" r:id="rId46"/>
    <p:sldId id="746" r:id="rId47"/>
    <p:sldId id="708" r:id="rId48"/>
    <p:sldId id="555" r:id="rId49"/>
    <p:sldId id="557" r:id="rId50"/>
    <p:sldId id="733" r:id="rId5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FF33"/>
    <a:srgbClr val="CCFF33"/>
    <a:srgbClr val="0000FC"/>
    <a:srgbClr val="D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950" autoAdjust="0"/>
    <p:restoredTop sz="94630" autoAdjust="0"/>
  </p:normalViewPr>
  <p:slideViewPr>
    <p:cSldViewPr showGuides="1">
      <p:cViewPr>
        <p:scale>
          <a:sx n="108" d="100"/>
          <a:sy n="108" d="100"/>
        </p:scale>
        <p:origin x="-558" y="-1482"/>
      </p:cViewPr>
      <p:guideLst>
        <p:guide orient="horz" pos="3552"/>
        <p:guide pos="1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i="0"/>
            </a:lvl1pPr>
          </a:lstStyle>
          <a:p>
            <a:pPr>
              <a:defRPr/>
            </a:pPr>
            <a:fld id="{6892CFA2-E077-4FB6-B7DB-A7EBEDA15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18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 i="0"/>
            </a:lvl1pPr>
          </a:lstStyle>
          <a:p>
            <a:pPr>
              <a:defRPr/>
            </a:pPr>
            <a:fld id="{6F106D75-17AA-4976-A345-9C10C1AF0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2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001F22DD-178D-4353-867B-400454891FAB}" type="slidenum">
              <a:rPr lang="en-US" sz="1200" b="0" i="0" smtClean="0"/>
              <a:pPr/>
              <a:t>8</a:t>
            </a:fld>
            <a:endParaRPr lang="en-US" sz="1200" b="0" i="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FBDD06AB-B8B1-4A38-A426-5EEB76E644FF}" type="slidenum">
              <a:rPr lang="en-US" sz="1200" b="0" i="0" smtClean="0"/>
              <a:pPr/>
              <a:t>25</a:t>
            </a:fld>
            <a:endParaRPr lang="en-US" sz="1200" b="0" i="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If there is a chord, this cut is still valid, but it does not cut the LP polytope at all.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F2598C6-FF92-442B-B8CE-1CBF74D7EDFC}" type="slidenum">
              <a:rPr lang="en-US" sz="1200" b="0" i="0" smtClean="0">
                <a:ea typeface="ＭＳ Ｐゴシック" pitchFamily="34" charset="-128"/>
              </a:rPr>
              <a:pPr/>
              <a:t>30</a:t>
            </a:fld>
            <a:endParaRPr lang="en-US" sz="1200" b="0" i="0" smtClean="0">
              <a:ea typeface="ＭＳ Ｐゴシック" pitchFamily="34" charset="-128"/>
            </a:endParaRPr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LHS is the left-hand side of the congruence, LHS- is the negative terms of LHS (going into each summation and separating positive and negative terms), and LHS+ is the positive terms of LHS.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15828C50-BB2F-4CDD-A343-83E1E99C3E87}" type="slidenum">
              <a:rPr lang="en-US" sz="1200" b="0" i="0" smtClean="0"/>
              <a:pPr/>
              <a:t>44</a:t>
            </a:fld>
            <a:endParaRPr lang="en-US" sz="1200" b="0" i="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B2E994A2-4783-4CC3-AD69-7CE4231B053C}" type="slidenum">
              <a:rPr lang="en-US" sz="1200" b="0" i="0" smtClean="0"/>
              <a:pPr/>
              <a:t>45</a:t>
            </a:fld>
            <a:endParaRPr lang="en-US" sz="1200" b="0" i="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30275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45CCF054-30E3-4286-9225-B4AE84DD168E}" type="slidenum">
              <a:rPr lang="en-US" sz="1200" b="0" i="0" smtClean="0"/>
              <a:pPr/>
              <a:t>46</a:t>
            </a:fld>
            <a:endParaRPr lang="en-US" sz="1200" b="0" i="0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5649A-280A-484F-8E61-52DF361F7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9FE56-4521-4B1C-BD45-9F19042AA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8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80976-99B0-42A4-BF90-F2FD9DCFF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29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EDD57-F83D-4CC4-B90E-67A45ACF9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4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41D9D-C33C-4462-B96C-EF0AA6732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8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379DD-E95A-42BC-83F8-9D8C9E36D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F4A28-F3C9-4251-8A0A-1B21FF48B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CF27F-7A1C-43DA-BFB1-94FDCAC6D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7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E8757-296E-4DA9-AFE4-4319652B8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2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B055C-1043-4067-8556-056D0ACC6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3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A195A-C97B-4E05-BE8C-DDB430425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7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7FD8B-5551-4FC0-895A-BFE5E2E9B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8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/>
            </a:lvl1pPr>
          </a:lstStyle>
          <a:p>
            <a:pPr>
              <a:defRPr/>
            </a:pPr>
            <a:fld id="{5B8BB8B2-23F6-4E15-81E6-3981D25FC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sandholm/windetalgs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nl.edu/~shartke2/teaching/2008f432/Handout_Gomory.pdf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integer.tepper.cmu.edu/webpub/branchimp.pdf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sandholm/Expressive%20commerce.Market%20Design%20book.v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33400"/>
            <a:ext cx="8610600" cy="1676400"/>
          </a:xfrm>
        </p:spPr>
        <p:txBody>
          <a:bodyPr/>
          <a:lstStyle/>
          <a:p>
            <a:r>
              <a:rPr lang="en-US" sz="4800" b="1" smtClean="0">
                <a:solidFill>
                  <a:schemeClr val="tx1"/>
                </a:solidFill>
                <a:latin typeface="Helvetica" pitchFamily="34" charset="0"/>
              </a:rPr>
              <a:t>Advanced informed search</a:t>
            </a:r>
            <a:r>
              <a:rPr lang="en-US" sz="2000" smtClean="0">
                <a:solidFill>
                  <a:schemeClr val="tx1"/>
                </a:solidFill>
                <a:latin typeface="Helvetica" pitchFamily="34" charset="0"/>
              </a:rPr>
              <a:t/>
            </a:r>
            <a:br>
              <a:rPr lang="en-US" sz="2000" smtClean="0">
                <a:solidFill>
                  <a:schemeClr val="tx1"/>
                </a:solidFill>
                <a:latin typeface="Helvetica" pitchFamily="34" charset="0"/>
              </a:rPr>
            </a:br>
            <a:r>
              <a:rPr lang="en-US" sz="2000" smtClean="0">
                <a:solidFill>
                  <a:schemeClr val="tx1"/>
                </a:solidFill>
                <a:latin typeface="Helvetica" pitchFamily="34" charset="0"/>
              </a:rPr>
              <a:t> </a:t>
            </a:r>
            <a:br>
              <a:rPr lang="en-US" sz="2000" smtClean="0">
                <a:solidFill>
                  <a:schemeClr val="tx1"/>
                </a:solidFill>
                <a:latin typeface="Helvetica" pitchFamily="34" charset="0"/>
              </a:rPr>
            </a:br>
            <a:endParaRPr lang="en-US" sz="240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19812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>
                <a:latin typeface="Helvetica" pitchFamily="34" charset="0"/>
              </a:rPr>
              <a:t>Tuomas Sandholm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latin typeface="Helvetica" pitchFamily="34" charset="0"/>
              </a:rPr>
              <a:t>Computer Science Department </a:t>
            </a:r>
          </a:p>
          <a:p>
            <a:pPr>
              <a:spcBef>
                <a:spcPct val="0"/>
              </a:spcBef>
            </a:pPr>
            <a:r>
              <a:rPr lang="en-US" sz="2800" smtClean="0">
                <a:latin typeface="Helvetica" pitchFamily="34" charset="0"/>
              </a:rPr>
              <a:t>Carnegie Mellon University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84525" y="48434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sz="2400" b="0" i="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43000" y="4495800"/>
            <a:ext cx="7188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C00000"/>
                </a:solidFill>
              </a:rPr>
              <a:t>Read: </a:t>
            </a:r>
            <a:r>
              <a:rPr lang="en-US" sz="2400" u="sng" dirty="0">
                <a:solidFill>
                  <a:srgbClr val="C00000"/>
                </a:solidFill>
                <a:hlinkClick r:id="rId2"/>
              </a:rPr>
              <a:t>Optimal Winner Determination Algorithms.</a:t>
            </a:r>
            <a:r>
              <a:rPr lang="en-US" sz="2400" dirty="0">
                <a:solidFill>
                  <a:srgbClr val="C00000"/>
                </a:solidFill>
                <a:hlinkClick r:id="rId2"/>
              </a:rPr>
              <a:t>  </a:t>
            </a:r>
            <a:endParaRPr lang="en-US" sz="24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Sandholm, T. 2006. </a:t>
            </a:r>
          </a:p>
          <a:p>
            <a:pPr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Chapter 14 of the book Combinatorial Auctions, </a:t>
            </a:r>
          </a:p>
          <a:p>
            <a:pPr>
              <a:defRPr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Cramton, Shoham, and Steinberg, editors, MIT Press. </a:t>
            </a:r>
            <a:endParaRPr lang="en-US" sz="2300" i="0" dirty="0">
              <a:solidFill>
                <a:schemeClr val="accent3">
                  <a:lumMod val="50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Polynomial time approximation algorithms with worst case guarantees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8392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i="1" smtClean="0">
                <a:solidFill>
                  <a:srgbClr val="66FF33"/>
                </a:solidFill>
                <a:latin typeface="Helvetica" pitchFamily="34" charset="0"/>
              </a:rPr>
              <a:t>Special cases</a:t>
            </a:r>
          </a:p>
          <a:p>
            <a:r>
              <a:rPr lang="en-US" sz="2200" b="1" smtClean="0">
                <a:latin typeface="Helvetica" pitchFamily="34" charset="0"/>
              </a:rPr>
              <a:t>Let 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</a:t>
            </a:r>
            <a:r>
              <a:rPr lang="en-US" sz="2200" b="1" smtClean="0">
                <a:latin typeface="Helvetica" pitchFamily="34" charset="0"/>
              </a:rPr>
              <a:t> be the max #items in a bid: k= 2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</a:t>
            </a:r>
            <a:r>
              <a:rPr lang="en-US" sz="2200" b="1" smtClean="0">
                <a:latin typeface="Helvetica" pitchFamily="34" charset="0"/>
              </a:rPr>
              <a:t> / 3 </a:t>
            </a:r>
            <a:r>
              <a:rPr lang="en-US" sz="1800" smtClean="0">
                <a:latin typeface="Helvetica" pitchFamily="34" charset="0"/>
              </a:rPr>
              <a:t>[Haldorsson SODA-98]</a:t>
            </a:r>
          </a:p>
          <a:p>
            <a:r>
              <a:rPr lang="en-US" sz="2200" b="1" smtClean="0">
                <a:latin typeface="Helvetica" pitchFamily="34" charset="0"/>
              </a:rPr>
              <a:t>Bid can overlap with at most 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</a:t>
            </a:r>
            <a:r>
              <a:rPr lang="en-US" sz="2200" b="1" smtClean="0">
                <a:latin typeface="Helvetica" pitchFamily="34" charset="0"/>
              </a:rPr>
              <a:t> other bids:                                k= min( 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</a:t>
            </a:r>
            <a:r>
              <a:rPr lang="en-US" sz="2200" b="1" smtClean="0">
                <a:latin typeface="Helvetica" pitchFamily="34" charset="0"/>
              </a:rPr>
              <a:t>(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</a:t>
            </a:r>
            <a:r>
              <a:rPr lang="en-US" sz="2200" b="1" smtClean="0">
                <a:latin typeface="Helvetica" pitchFamily="34" charset="0"/>
              </a:rPr>
              <a:t>+1) / 3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</a:t>
            </a:r>
            <a:r>
              <a:rPr lang="en-US" sz="2200" b="1" smtClean="0">
                <a:latin typeface="Helvetica" pitchFamily="34" charset="0"/>
              </a:rPr>
              <a:t> , (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</a:t>
            </a:r>
            <a:r>
              <a:rPr lang="en-US" sz="2200" b="1" smtClean="0">
                <a:latin typeface="Helvetica" pitchFamily="34" charset="0"/>
              </a:rPr>
              <a:t>+2) / 3, 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</a:t>
            </a:r>
            <a:r>
              <a:rPr lang="en-US" sz="2200" b="1" smtClean="0">
                <a:latin typeface="Helvetica" pitchFamily="34" charset="0"/>
              </a:rPr>
              <a:t> / 2 )  </a:t>
            </a:r>
            <a:r>
              <a:rPr lang="en-US" sz="1800" smtClean="0">
                <a:latin typeface="Helvetica" pitchFamily="34" charset="0"/>
              </a:rPr>
              <a:t>[Haldorsson&amp;Lau97;Hochbaum83]</a:t>
            </a:r>
          </a:p>
          <a:p>
            <a:r>
              <a:rPr lang="en-US" sz="2200" b="1" smtClean="0">
                <a:latin typeface="Helvetica" pitchFamily="34" charset="0"/>
              </a:rPr>
              <a:t>k= sqrt(#items) </a:t>
            </a:r>
            <a:r>
              <a:rPr lang="en-US" sz="1800" smtClean="0">
                <a:latin typeface="Helvetica" pitchFamily="34" charset="0"/>
              </a:rPr>
              <a:t>[Haldorsson99]</a:t>
            </a:r>
          </a:p>
          <a:p>
            <a:r>
              <a:rPr lang="en-US" sz="2200" b="1" smtClean="0">
                <a:latin typeface="Helvetica" pitchFamily="34" charset="0"/>
              </a:rPr>
              <a:t>k= chromatic number / 2 </a:t>
            </a:r>
            <a:r>
              <a:rPr lang="en-US" sz="1800" smtClean="0">
                <a:latin typeface="Helvetica" pitchFamily="34" charset="0"/>
              </a:rPr>
              <a:t>[Hochbaum83]</a:t>
            </a:r>
          </a:p>
          <a:p>
            <a:pPr lvl="1"/>
            <a:r>
              <a:rPr lang="en-US" sz="2200" b="1" smtClean="0">
                <a:latin typeface="Helvetica" pitchFamily="34" charset="0"/>
              </a:rPr>
              <a:t>k=[1 + max</a:t>
            </a:r>
            <a:r>
              <a:rPr lang="en-US" sz="2200" b="1" baseline="-25000" smtClean="0">
                <a:latin typeface="Helvetica" pitchFamily="34" charset="0"/>
              </a:rPr>
              <a:t>H</a:t>
            </a:r>
            <a:r>
              <a:rPr lang="en-US" sz="2200" b="1" baseline="-25000" smtClean="0">
                <a:latin typeface="Helvetica" pitchFamily="34" charset="0"/>
                <a:sym typeface="Symbol" pitchFamily="18" charset="2"/>
              </a:rPr>
              <a:t></a:t>
            </a:r>
            <a:r>
              <a:rPr lang="en-US" sz="2200" b="1" baseline="-25000" smtClean="0">
                <a:latin typeface="Helvetica" pitchFamily="34" charset="0"/>
              </a:rPr>
              <a:t>G</a:t>
            </a:r>
            <a:r>
              <a:rPr lang="en-US" sz="2200" b="1" smtClean="0">
                <a:latin typeface="Helvetica" pitchFamily="34" charset="0"/>
              </a:rPr>
              <a:t> min</a:t>
            </a:r>
            <a:r>
              <a:rPr lang="en-US" sz="2200" b="1" baseline="-25000" smtClean="0">
                <a:latin typeface="Helvetica" pitchFamily="34" charset="0"/>
              </a:rPr>
              <a:t>v</a:t>
            </a:r>
            <a:r>
              <a:rPr lang="en-US" sz="2200" b="1" baseline="-25000" smtClean="0">
                <a:latin typeface="Helvetica" pitchFamily="34" charset="0"/>
                <a:sym typeface="Symbol" pitchFamily="18" charset="2"/>
              </a:rPr>
              <a:t></a:t>
            </a:r>
            <a:r>
              <a:rPr lang="en-US" sz="2200" b="1" baseline="-25000" smtClean="0">
                <a:latin typeface="Helvetica" pitchFamily="34" charset="0"/>
              </a:rPr>
              <a:t>H</a:t>
            </a:r>
            <a:r>
              <a:rPr lang="en-US" sz="2200" b="1" smtClean="0">
                <a:latin typeface="Helvetica" pitchFamily="34" charset="0"/>
              </a:rPr>
              <a:t> degree(v) ] / 2 </a:t>
            </a:r>
            <a:r>
              <a:rPr lang="en-US" sz="1800" smtClean="0">
                <a:latin typeface="Helvetica" pitchFamily="34" charset="0"/>
              </a:rPr>
              <a:t>[Hochbaum83]</a:t>
            </a:r>
          </a:p>
          <a:p>
            <a:pPr lvl="1"/>
            <a:r>
              <a:rPr lang="en-US" sz="2200" b="1" smtClean="0">
                <a:latin typeface="Helvetica" pitchFamily="34" charset="0"/>
              </a:rPr>
              <a:t>Planar: k=2 </a:t>
            </a:r>
            <a:r>
              <a:rPr lang="en-US" sz="1800" smtClean="0">
                <a:latin typeface="Helvetica" pitchFamily="34" charset="0"/>
              </a:rPr>
              <a:t>[Hochbaum83]</a:t>
            </a:r>
          </a:p>
          <a:p>
            <a:r>
              <a:rPr lang="en-US" sz="2200" b="1" smtClean="0">
                <a:latin typeface="Helvetica" pitchFamily="34" charset="0"/>
              </a:rPr>
              <a:t>So far from optimum that irrelevant for auctions</a:t>
            </a:r>
          </a:p>
          <a:p>
            <a:r>
              <a:rPr lang="en-US" sz="2200" b="1" smtClean="0">
                <a:latin typeface="Helvetica" pitchFamily="34" charset="0"/>
              </a:rPr>
              <a:t>Probabilistic algorithms?</a:t>
            </a:r>
          </a:p>
          <a:p>
            <a:r>
              <a:rPr lang="en-US" sz="2200" b="1" smtClean="0">
                <a:latin typeface="Helvetica" pitchFamily="34" charset="0"/>
              </a:rPr>
              <a:t>New special cases, e.g. based on prices </a:t>
            </a:r>
            <a:r>
              <a:rPr lang="en-US" sz="1800" smtClean="0">
                <a:latin typeface="Helvetica" pitchFamily="34" charset="0"/>
              </a:rPr>
              <a:t>[Lehmann et al. 01, …]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524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Restricting the allowable combinations that can be bid on to get polytime winner determination  </a:t>
            </a:r>
            <a:r>
              <a:rPr lang="en-US" sz="1800" smtClean="0">
                <a:latin typeface="Helvetica" pitchFamily="34" charset="0"/>
              </a:rPr>
              <a:t>[Rothkopf et al. Mgmt Sci 98]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509588" y="2141538"/>
            <a:ext cx="8191500" cy="3281362"/>
            <a:chOff x="321" y="1349"/>
            <a:chExt cx="5160" cy="2067"/>
          </a:xfrm>
        </p:grpSpPr>
        <p:sp>
          <p:nvSpPr>
            <p:cNvPr id="12293" name="Rectangle 4"/>
            <p:cNvSpPr>
              <a:spLocks noChangeArrowheads="1"/>
            </p:cNvSpPr>
            <p:nvPr/>
          </p:nvSpPr>
          <p:spPr bwMode="auto">
            <a:xfrm>
              <a:off x="649" y="1349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sz="2400" b="0" i="0"/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361" y="1622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346" y="1991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2296" name="Rectangle 7"/>
            <p:cNvSpPr>
              <a:spLocks noChangeArrowheads="1"/>
            </p:cNvSpPr>
            <p:nvPr/>
          </p:nvSpPr>
          <p:spPr bwMode="auto">
            <a:xfrm>
              <a:off x="624" y="2263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2297" name="Rectangle 8"/>
            <p:cNvSpPr>
              <a:spLocks noChangeArrowheads="1"/>
            </p:cNvSpPr>
            <p:nvPr/>
          </p:nvSpPr>
          <p:spPr bwMode="auto">
            <a:xfrm>
              <a:off x="945" y="1991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sz="2400" b="0" i="0"/>
            </a:p>
          </p:txBody>
        </p:sp>
        <p:sp>
          <p:nvSpPr>
            <p:cNvPr id="12298" name="Rectangle 9"/>
            <p:cNvSpPr>
              <a:spLocks noChangeArrowheads="1"/>
            </p:cNvSpPr>
            <p:nvPr/>
          </p:nvSpPr>
          <p:spPr bwMode="auto">
            <a:xfrm>
              <a:off x="952" y="1630"/>
              <a:ext cx="2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6</a:t>
              </a:r>
              <a:endParaRPr lang="en-US" sz="2400" b="0" i="0"/>
            </a:p>
          </p:txBody>
        </p:sp>
        <p:sp>
          <p:nvSpPr>
            <p:cNvPr id="12299" name="Line 10"/>
            <p:cNvSpPr>
              <a:spLocks noChangeShapeType="1"/>
            </p:cNvSpPr>
            <p:nvPr/>
          </p:nvSpPr>
          <p:spPr bwMode="auto">
            <a:xfrm flipH="1">
              <a:off x="484" y="1517"/>
              <a:ext cx="128" cy="121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1"/>
            <p:cNvSpPr>
              <a:spLocks noChangeShapeType="1"/>
            </p:cNvSpPr>
            <p:nvPr/>
          </p:nvSpPr>
          <p:spPr bwMode="auto">
            <a:xfrm>
              <a:off x="405" y="1853"/>
              <a:ext cx="1" cy="121"/>
            </a:xfrm>
            <a:prstGeom prst="line">
              <a:avLst/>
            </a:prstGeom>
            <a:noFill/>
            <a:ln w="396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>
              <a:off x="444" y="2214"/>
              <a:ext cx="161" cy="126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flipV="1">
              <a:off x="772" y="2196"/>
              <a:ext cx="184" cy="144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 flipV="1">
              <a:off x="996" y="1837"/>
              <a:ext cx="1" cy="127"/>
            </a:xfrm>
            <a:prstGeom prst="line">
              <a:avLst/>
            </a:prstGeom>
            <a:noFill/>
            <a:ln w="396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 flipH="1" flipV="1">
              <a:off x="772" y="1469"/>
              <a:ext cx="217" cy="144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Rectangle 16"/>
            <p:cNvSpPr>
              <a:spLocks noChangeArrowheads="1"/>
            </p:cNvSpPr>
            <p:nvPr/>
          </p:nvSpPr>
          <p:spPr bwMode="auto">
            <a:xfrm>
              <a:off x="1321" y="2263"/>
              <a:ext cx="192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1    2   3   4    5   6   7</a:t>
              </a:r>
              <a:endParaRPr lang="en-US" sz="2400" b="0" i="0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 flipV="1">
              <a:off x="1380" y="1956"/>
              <a:ext cx="152" cy="288"/>
            </a:xfrm>
            <a:prstGeom prst="line">
              <a:avLst/>
            </a:prstGeom>
            <a:noFill/>
            <a:ln w="523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>
              <a:off x="1540" y="1956"/>
              <a:ext cx="128" cy="281"/>
            </a:xfrm>
            <a:prstGeom prst="line">
              <a:avLst/>
            </a:prstGeom>
            <a:noFill/>
            <a:ln w="523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 flipV="1">
              <a:off x="1532" y="1388"/>
              <a:ext cx="705" cy="545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 flipH="1">
              <a:off x="1956" y="1405"/>
              <a:ext cx="288" cy="839"/>
            </a:xfrm>
            <a:prstGeom prst="line">
              <a:avLst/>
            </a:prstGeom>
            <a:noFill/>
            <a:ln w="492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 flipV="1">
              <a:off x="2244" y="1956"/>
              <a:ext cx="167" cy="296"/>
            </a:xfrm>
            <a:prstGeom prst="line">
              <a:avLst/>
            </a:prstGeom>
            <a:noFill/>
            <a:ln w="523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>
              <a:off x="2411" y="1956"/>
              <a:ext cx="129" cy="296"/>
            </a:xfrm>
            <a:prstGeom prst="line">
              <a:avLst/>
            </a:prstGeom>
            <a:noFill/>
            <a:ln w="523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23"/>
            <p:cNvSpPr>
              <a:spLocks noChangeShapeType="1"/>
            </p:cNvSpPr>
            <p:nvPr/>
          </p:nvSpPr>
          <p:spPr bwMode="auto">
            <a:xfrm flipV="1">
              <a:off x="2805" y="1949"/>
              <a:ext cx="159" cy="288"/>
            </a:xfrm>
            <a:prstGeom prst="line">
              <a:avLst/>
            </a:prstGeom>
            <a:noFill/>
            <a:ln w="523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4"/>
            <p:cNvSpPr>
              <a:spLocks noChangeShapeType="1"/>
            </p:cNvSpPr>
            <p:nvPr/>
          </p:nvSpPr>
          <p:spPr bwMode="auto">
            <a:xfrm>
              <a:off x="2964" y="1949"/>
              <a:ext cx="112" cy="320"/>
            </a:xfrm>
            <a:prstGeom prst="line">
              <a:avLst/>
            </a:prstGeom>
            <a:noFill/>
            <a:ln w="492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5"/>
            <p:cNvSpPr>
              <a:spLocks noChangeShapeType="1"/>
            </p:cNvSpPr>
            <p:nvPr/>
          </p:nvSpPr>
          <p:spPr bwMode="auto">
            <a:xfrm flipV="1">
              <a:off x="2421" y="1661"/>
              <a:ext cx="263" cy="303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6"/>
            <p:cNvSpPr>
              <a:spLocks noChangeShapeType="1"/>
            </p:cNvSpPr>
            <p:nvPr/>
          </p:nvSpPr>
          <p:spPr bwMode="auto">
            <a:xfrm>
              <a:off x="2676" y="1661"/>
              <a:ext cx="288" cy="303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7"/>
            <p:cNvSpPr>
              <a:spLocks noChangeShapeType="1"/>
            </p:cNvSpPr>
            <p:nvPr/>
          </p:nvSpPr>
          <p:spPr bwMode="auto">
            <a:xfrm>
              <a:off x="2244" y="1380"/>
              <a:ext cx="432" cy="288"/>
            </a:xfrm>
            <a:prstGeom prst="line">
              <a:avLst/>
            </a:prstGeom>
            <a:noFill/>
            <a:ln w="555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Rectangle 28"/>
            <p:cNvSpPr>
              <a:spLocks noChangeArrowheads="1"/>
            </p:cNvSpPr>
            <p:nvPr/>
          </p:nvSpPr>
          <p:spPr bwMode="auto">
            <a:xfrm>
              <a:off x="3824" y="1924"/>
              <a:ext cx="55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0000"/>
                  </a:solidFill>
                  <a:latin typeface="Helvetica" pitchFamily="34" charset="0"/>
                </a:rPr>
                <a:t>|set| </a:t>
              </a:r>
              <a:r>
                <a:rPr lang="en-US" sz="1900" i="0">
                  <a:solidFill>
                    <a:srgbClr val="000000"/>
                  </a:solidFill>
                  <a:latin typeface="Helvetica" pitchFamily="34" charset="0"/>
                  <a:sym typeface="Symbol" pitchFamily="18" charset="2"/>
                </a:rPr>
                <a:t></a:t>
              </a:r>
              <a:r>
                <a:rPr lang="en-US" sz="1900" i="0">
                  <a:solidFill>
                    <a:srgbClr val="000000"/>
                  </a:solidFill>
                  <a:latin typeface="Helvetica" pitchFamily="34" charset="0"/>
                </a:rPr>
                <a:t> 2</a:t>
              </a:r>
              <a:endParaRPr lang="en-US" sz="2400" b="0" i="0"/>
            </a:p>
          </p:txBody>
        </p:sp>
        <p:sp>
          <p:nvSpPr>
            <p:cNvPr id="12318" name="Rectangle 29"/>
            <p:cNvSpPr>
              <a:spLocks noChangeArrowheads="1"/>
            </p:cNvSpPr>
            <p:nvPr/>
          </p:nvSpPr>
          <p:spPr bwMode="auto">
            <a:xfrm>
              <a:off x="4381" y="1924"/>
              <a:ext cx="15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0000"/>
                  </a:solidFill>
                  <a:latin typeface="Helvetica" pitchFamily="34" charset="0"/>
                </a:rPr>
                <a:t>  </a:t>
              </a:r>
              <a:endParaRPr lang="en-US" sz="2400" b="0" i="0"/>
            </a:p>
          </p:txBody>
        </p:sp>
        <p:sp>
          <p:nvSpPr>
            <p:cNvPr id="12319" name="Rectangle 30"/>
            <p:cNvSpPr>
              <a:spLocks noChangeArrowheads="1"/>
            </p:cNvSpPr>
            <p:nvPr/>
          </p:nvSpPr>
          <p:spPr bwMode="auto">
            <a:xfrm>
              <a:off x="3824" y="2172"/>
              <a:ext cx="143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0000"/>
                  </a:solidFill>
                  <a:latin typeface="Helvetica" pitchFamily="34" charset="0"/>
                </a:rPr>
                <a:t>or |set| &gt; #items / c</a:t>
              </a:r>
              <a:endParaRPr lang="en-US" sz="2400" b="0" i="0"/>
            </a:p>
          </p:txBody>
        </p:sp>
        <p:sp>
          <p:nvSpPr>
            <p:cNvPr id="12320" name="Rectangle 31"/>
            <p:cNvSpPr>
              <a:spLocks noChangeArrowheads="1"/>
            </p:cNvSpPr>
            <p:nvPr/>
          </p:nvSpPr>
          <p:spPr bwMode="auto">
            <a:xfrm>
              <a:off x="321" y="2619"/>
              <a:ext cx="68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O(#items</a:t>
              </a:r>
              <a:endParaRPr lang="en-US" sz="2400" b="0" i="0"/>
            </a:p>
          </p:txBody>
        </p:sp>
        <p:sp>
          <p:nvSpPr>
            <p:cNvPr id="12321" name="Rectangle 32"/>
            <p:cNvSpPr>
              <a:spLocks noChangeArrowheads="1"/>
            </p:cNvSpPr>
            <p:nvPr/>
          </p:nvSpPr>
          <p:spPr bwMode="auto">
            <a:xfrm>
              <a:off x="937" y="2634"/>
              <a:ext cx="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00FF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2322" name="Rectangle 33"/>
            <p:cNvSpPr>
              <a:spLocks noChangeArrowheads="1"/>
            </p:cNvSpPr>
            <p:nvPr/>
          </p:nvSpPr>
          <p:spPr bwMode="auto">
            <a:xfrm>
              <a:off x="981" y="2619"/>
              <a:ext cx="11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)</a:t>
              </a:r>
              <a:endParaRPr lang="en-US" sz="2400" b="0" i="0"/>
            </a:p>
          </p:txBody>
        </p:sp>
        <p:sp>
          <p:nvSpPr>
            <p:cNvPr id="12323" name="Rectangle 34"/>
            <p:cNvSpPr>
              <a:spLocks noChangeArrowheads="1"/>
            </p:cNvSpPr>
            <p:nvPr/>
          </p:nvSpPr>
          <p:spPr bwMode="auto">
            <a:xfrm>
              <a:off x="1029" y="2619"/>
              <a:ext cx="1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  </a:t>
              </a:r>
              <a:endParaRPr lang="en-US" sz="2400" b="0" i="0"/>
            </a:p>
          </p:txBody>
        </p:sp>
        <p:sp>
          <p:nvSpPr>
            <p:cNvPr id="12324" name="Rectangle 35"/>
            <p:cNvSpPr>
              <a:spLocks noChangeArrowheads="1"/>
            </p:cNvSpPr>
            <p:nvPr/>
          </p:nvSpPr>
          <p:spPr bwMode="auto">
            <a:xfrm>
              <a:off x="321" y="2788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or</a:t>
              </a:r>
              <a:endParaRPr lang="en-US" sz="2400" b="0" i="0"/>
            </a:p>
          </p:txBody>
        </p:sp>
        <p:sp>
          <p:nvSpPr>
            <p:cNvPr id="12325" name="Rectangle 36"/>
            <p:cNvSpPr>
              <a:spLocks noChangeArrowheads="1"/>
            </p:cNvSpPr>
            <p:nvPr/>
          </p:nvSpPr>
          <p:spPr bwMode="auto">
            <a:xfrm>
              <a:off x="465" y="2788"/>
              <a:ext cx="15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  </a:t>
              </a:r>
              <a:endParaRPr lang="en-US" sz="2400" b="0" i="0"/>
            </a:p>
          </p:txBody>
        </p:sp>
        <p:sp>
          <p:nvSpPr>
            <p:cNvPr id="12326" name="Rectangle 37"/>
            <p:cNvSpPr>
              <a:spLocks noChangeArrowheads="1"/>
            </p:cNvSpPr>
            <p:nvPr/>
          </p:nvSpPr>
          <p:spPr bwMode="auto">
            <a:xfrm>
              <a:off x="321" y="2955"/>
              <a:ext cx="68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O(#items</a:t>
              </a:r>
              <a:endParaRPr lang="en-US" sz="2400" b="0" i="0"/>
            </a:p>
          </p:txBody>
        </p:sp>
        <p:sp>
          <p:nvSpPr>
            <p:cNvPr id="12327" name="Rectangle 38"/>
            <p:cNvSpPr>
              <a:spLocks noChangeArrowheads="1"/>
            </p:cNvSpPr>
            <p:nvPr/>
          </p:nvSpPr>
          <p:spPr bwMode="auto">
            <a:xfrm>
              <a:off x="937" y="2970"/>
              <a:ext cx="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0">
                  <a:solidFill>
                    <a:srgbClr val="00FF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2328" name="Rectangle 39"/>
            <p:cNvSpPr>
              <a:spLocks noChangeArrowheads="1"/>
            </p:cNvSpPr>
            <p:nvPr/>
          </p:nvSpPr>
          <p:spPr bwMode="auto">
            <a:xfrm>
              <a:off x="981" y="2955"/>
              <a:ext cx="11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FF00"/>
                  </a:solidFill>
                  <a:latin typeface="Helvetica" pitchFamily="34" charset="0"/>
                </a:rPr>
                <a:t>)</a:t>
              </a:r>
              <a:endParaRPr lang="en-US" sz="2400" b="0" i="0"/>
            </a:p>
          </p:txBody>
        </p:sp>
        <p:sp>
          <p:nvSpPr>
            <p:cNvPr id="12329" name="Rectangle 40"/>
            <p:cNvSpPr>
              <a:spLocks noChangeArrowheads="1"/>
            </p:cNvSpPr>
            <p:nvPr/>
          </p:nvSpPr>
          <p:spPr bwMode="auto">
            <a:xfrm>
              <a:off x="3849" y="2556"/>
              <a:ext cx="33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FF00"/>
                  </a:solidFill>
                  <a:latin typeface="Helvetica" pitchFamily="34" charset="0"/>
                </a:rPr>
                <a:t>O(n</a:t>
              </a:r>
              <a:endParaRPr lang="en-US" sz="2400" b="0" i="0"/>
            </a:p>
          </p:txBody>
        </p:sp>
        <p:sp>
          <p:nvSpPr>
            <p:cNvPr id="12330" name="Rectangle 41"/>
            <p:cNvSpPr>
              <a:spLocks noChangeArrowheads="1"/>
            </p:cNvSpPr>
            <p:nvPr/>
          </p:nvSpPr>
          <p:spPr bwMode="auto">
            <a:xfrm>
              <a:off x="4111" y="2665"/>
              <a:ext cx="2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0">
                  <a:solidFill>
                    <a:srgbClr val="00FF00"/>
                  </a:solidFill>
                  <a:latin typeface="Helvetica" pitchFamily="34" charset="0"/>
                </a:rPr>
                <a:t>large</a:t>
              </a:r>
              <a:endParaRPr lang="en-US" sz="2400" b="0" i="0"/>
            </a:p>
          </p:txBody>
        </p:sp>
        <p:sp>
          <p:nvSpPr>
            <p:cNvPr id="12331" name="Rectangle 42"/>
            <p:cNvSpPr>
              <a:spLocks noChangeArrowheads="1"/>
            </p:cNvSpPr>
            <p:nvPr/>
          </p:nvSpPr>
          <p:spPr bwMode="auto">
            <a:xfrm>
              <a:off x="4318" y="2571"/>
              <a:ext cx="1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0">
                  <a:solidFill>
                    <a:srgbClr val="00FF00"/>
                  </a:solidFill>
                  <a:latin typeface="Helvetica" pitchFamily="34" charset="0"/>
                </a:rPr>
                <a:t>c-1</a:t>
              </a:r>
              <a:endParaRPr lang="en-US" sz="2400" b="0" i="0"/>
            </a:p>
          </p:txBody>
        </p:sp>
        <p:sp>
          <p:nvSpPr>
            <p:cNvPr id="12332" name="Rectangle 43"/>
            <p:cNvSpPr>
              <a:spLocks noChangeArrowheads="1"/>
            </p:cNvSpPr>
            <p:nvPr/>
          </p:nvSpPr>
          <p:spPr bwMode="auto">
            <a:xfrm>
              <a:off x="4443" y="2556"/>
              <a:ext cx="63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FF00"/>
                  </a:solidFill>
                  <a:latin typeface="Helvetica" pitchFamily="34" charset="0"/>
                </a:rPr>
                <a:t>  #items</a:t>
              </a:r>
              <a:endParaRPr lang="en-US" sz="2400" b="0" i="0"/>
            </a:p>
          </p:txBody>
        </p:sp>
        <p:sp>
          <p:nvSpPr>
            <p:cNvPr id="12333" name="Rectangle 44"/>
            <p:cNvSpPr>
              <a:spLocks noChangeArrowheads="1"/>
            </p:cNvSpPr>
            <p:nvPr/>
          </p:nvSpPr>
          <p:spPr bwMode="auto">
            <a:xfrm>
              <a:off x="5007" y="2571"/>
              <a:ext cx="9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0">
                  <a:solidFill>
                    <a:srgbClr val="00FF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2334" name="Rectangle 45"/>
            <p:cNvSpPr>
              <a:spLocks noChangeArrowheads="1"/>
            </p:cNvSpPr>
            <p:nvPr/>
          </p:nvSpPr>
          <p:spPr bwMode="auto">
            <a:xfrm>
              <a:off x="5055" y="2556"/>
              <a:ext cx="123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00FF00"/>
                  </a:solidFill>
                  <a:latin typeface="Helvetica" pitchFamily="34" charset="0"/>
                </a:rPr>
                <a:t>)</a:t>
              </a:r>
              <a:endParaRPr lang="en-US" sz="2400" b="0" i="0"/>
            </a:p>
          </p:txBody>
        </p:sp>
        <p:sp>
          <p:nvSpPr>
            <p:cNvPr id="12335" name="Rectangle 46"/>
            <p:cNvSpPr>
              <a:spLocks noChangeArrowheads="1"/>
            </p:cNvSpPr>
            <p:nvPr/>
          </p:nvSpPr>
          <p:spPr bwMode="auto">
            <a:xfrm>
              <a:off x="3865" y="2851"/>
              <a:ext cx="1569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FF0000"/>
                  </a:solidFill>
                  <a:latin typeface="Helvetica" pitchFamily="34" charset="0"/>
                </a:rPr>
                <a:t>NP-complete already</a:t>
              </a:r>
              <a:endParaRPr lang="en-US" sz="2400" b="0" i="0"/>
            </a:p>
          </p:txBody>
        </p:sp>
        <p:sp>
          <p:nvSpPr>
            <p:cNvPr id="12336" name="Rectangle 47"/>
            <p:cNvSpPr>
              <a:spLocks noChangeArrowheads="1"/>
            </p:cNvSpPr>
            <p:nvPr/>
          </p:nvSpPr>
          <p:spPr bwMode="auto">
            <a:xfrm>
              <a:off x="5366" y="2851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2337" name="Rectangle 48"/>
            <p:cNvSpPr>
              <a:spLocks noChangeArrowheads="1"/>
            </p:cNvSpPr>
            <p:nvPr/>
          </p:nvSpPr>
          <p:spPr bwMode="auto">
            <a:xfrm>
              <a:off x="3865" y="3028"/>
              <a:ext cx="154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FF0000"/>
                  </a:solidFill>
                  <a:latin typeface="Helvetica" pitchFamily="34" charset="0"/>
                </a:rPr>
                <a:t>if 3 items per bid are</a:t>
              </a:r>
              <a:endParaRPr lang="en-US" sz="2400" b="0" i="0"/>
            </a:p>
          </p:txBody>
        </p:sp>
        <p:sp>
          <p:nvSpPr>
            <p:cNvPr id="12338" name="Rectangle 49"/>
            <p:cNvSpPr>
              <a:spLocks noChangeArrowheads="1"/>
            </p:cNvSpPr>
            <p:nvPr/>
          </p:nvSpPr>
          <p:spPr bwMode="auto">
            <a:xfrm>
              <a:off x="5339" y="3028"/>
              <a:ext cx="11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2339" name="Rectangle 50"/>
            <p:cNvSpPr>
              <a:spLocks noChangeArrowheads="1"/>
            </p:cNvSpPr>
            <p:nvPr/>
          </p:nvSpPr>
          <p:spPr bwMode="auto">
            <a:xfrm>
              <a:off x="3865" y="3205"/>
              <a:ext cx="634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0">
                  <a:solidFill>
                    <a:srgbClr val="FF0000"/>
                  </a:solidFill>
                  <a:latin typeface="Helvetica" pitchFamily="34" charset="0"/>
                </a:rPr>
                <a:t>allowed</a:t>
              </a:r>
              <a:endParaRPr lang="en-US" sz="2400" b="0" i="0"/>
            </a:p>
          </p:txBody>
        </p:sp>
      </p:grpSp>
      <p:sp>
        <p:nvSpPr>
          <p:cNvPr id="12292" name="Text Box 51"/>
          <p:cNvSpPr txBox="1">
            <a:spLocks noChangeArrowheads="1"/>
          </p:cNvSpPr>
          <p:nvPr/>
        </p:nvSpPr>
        <p:spPr bwMode="auto">
          <a:xfrm>
            <a:off x="1219200" y="5638800"/>
            <a:ext cx="6188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000">
                <a:latin typeface="Helvetica" pitchFamily="34" charset="0"/>
              </a:rPr>
              <a:t>Gives rise to the same economic inefficiencies that prevail in noncombinatorial auctions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839200" cy="1143000"/>
          </a:xfrm>
        </p:spPr>
        <p:txBody>
          <a:bodyPr/>
          <a:lstStyle/>
          <a:p>
            <a:r>
              <a:rPr lang="en-US" sz="3200" b="1" smtClean="0">
                <a:latin typeface="Helvetica" pitchFamily="34" charset="0"/>
              </a:rPr>
              <a:t>Solving the winner determination problem when all combinations can be bid on:</a:t>
            </a:r>
            <a:br>
              <a:rPr lang="en-US" sz="3200" b="1" smtClean="0">
                <a:latin typeface="Helvetica" pitchFamily="34" charset="0"/>
              </a:rPr>
            </a:br>
            <a:r>
              <a:rPr lang="en-US" sz="3200" b="1" smtClean="0">
                <a:latin typeface="Helvetica" pitchFamily="34" charset="0"/>
              </a:rPr>
              <a:t/>
            </a:r>
            <a:br>
              <a:rPr lang="en-US" sz="3200" b="1" smtClean="0">
                <a:latin typeface="Helvetica" pitchFamily="34" charset="0"/>
              </a:rPr>
            </a:br>
            <a:r>
              <a:rPr lang="en-US" sz="3200" b="1" i="1" smtClean="0">
                <a:solidFill>
                  <a:srgbClr val="009900"/>
                </a:solidFill>
                <a:latin typeface="Helvetica" pitchFamily="34" charset="0"/>
              </a:rPr>
              <a:t>Search algorithms for optimal anytime winner determination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8686800" cy="2895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Capitalize on sparsely populated space of bids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Generate only populated parts of space of allocations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Highly optimized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1st generation algorithm: branch-on-items formulation </a:t>
            </a:r>
            <a:r>
              <a:rPr lang="en-US" sz="1800" dirty="0" smtClean="0">
                <a:solidFill>
                  <a:schemeClr val="accent1"/>
                </a:solidFill>
                <a:latin typeface="Helvetica" pitchFamily="34" charset="0"/>
              </a:rPr>
              <a:t>[Sandholm ICE-98, IJCAI-99, AIJ-02; Fujishima, Leyton-Brown &amp; Shoham IJCAI-99]</a:t>
            </a:r>
            <a:r>
              <a:rPr lang="en-US" sz="1800" dirty="0" smtClean="0">
                <a:latin typeface="Helvetica" pitchFamily="34" charset="0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2nd generation algorithm: branch-on-bids formulation </a:t>
            </a:r>
            <a:r>
              <a:rPr lang="en-US" sz="1800" dirty="0" smtClean="0">
                <a:solidFill>
                  <a:schemeClr val="accent1"/>
                </a:solidFill>
                <a:latin typeface="Helvetica" pitchFamily="34" charset="0"/>
              </a:rPr>
              <a:t>[</a:t>
            </a:r>
            <a:r>
              <a:rPr lang="en-US" sz="1800" dirty="0" err="1" smtClean="0">
                <a:solidFill>
                  <a:schemeClr val="accent1"/>
                </a:solidFill>
                <a:latin typeface="Helvetica" pitchFamily="34" charset="0"/>
              </a:rPr>
              <a:t>Sandholm&amp;Suri</a:t>
            </a:r>
            <a:r>
              <a:rPr lang="en-US" sz="1800" dirty="0" smtClean="0">
                <a:solidFill>
                  <a:schemeClr val="accent1"/>
                </a:solidFill>
                <a:latin typeface="Helvetica" pitchFamily="34" charset="0"/>
              </a:rPr>
              <a:t> AAAI-00, AIJ-03, Sandholm et al. IJCAI-01, MgmtSci-05] 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 smtClean="0">
                <a:latin typeface="Helvetica" pitchFamily="34" charset="0"/>
              </a:rPr>
              <a:t>New ideas, e.g., multivariate branching 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latin typeface="Helvetica" pitchFamily="34" charset="0"/>
              </a:rPr>
              <a:t>[Gilpin &amp; Sandholm IJCAI-07, …]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r>
              <a:rPr lang="en-US" sz="2000" b="1" smtClean="0">
                <a:latin typeface="Helvetica" pitchFamily="34" charset="0"/>
              </a:rPr>
              <a:t>First generation search algorithms: </a:t>
            </a:r>
            <a:r>
              <a:rPr lang="en-US" sz="2000" b="1" i="1" smtClean="0">
                <a:latin typeface="Helvetica" pitchFamily="34" charset="0"/>
              </a:rPr>
              <a:t>branch-on-items formulation </a:t>
            </a:r>
            <a:br>
              <a:rPr lang="en-US" sz="2000" b="1" i="1" smtClean="0">
                <a:latin typeface="Helvetica" pitchFamily="34" charset="0"/>
              </a:rPr>
            </a:br>
            <a:r>
              <a:rPr lang="en-US" sz="1600" smtClean="0">
                <a:solidFill>
                  <a:schemeClr val="accent1"/>
                </a:solidFill>
                <a:latin typeface="Helvetica" pitchFamily="34" charset="0"/>
              </a:rPr>
              <a:t>[Sandholm ICE-98, IJCAI-99, AIJ-02]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4343400"/>
            <a:ext cx="8077200" cy="2362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Helvetica" pitchFamily="34" charset="0"/>
              </a:rPr>
              <a:t>Prop. Need only consider children that include item with smallest index among items not on the path</a:t>
            </a:r>
            <a:endParaRPr lang="en-US" sz="1200" smtClean="0">
              <a:latin typeface="Helvetic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Helvetica" pitchFamily="34" charset="0"/>
              </a:rPr>
              <a:t>Insert dummy bid for price 0 for each single item that has no bids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Helvetica" pitchFamily="34" charset="0"/>
              </a:rPr>
              <a:t>          =&gt; allows bid combinations that do not cover all items (seller can keep some items)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Helvetica" pitchFamily="34" charset="0"/>
              </a:rPr>
              <a:t>Generates each allocation of positive value once, others not generated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200" b="1" smtClean="0">
                <a:latin typeface="Helvetica" pitchFamily="34" charset="0"/>
              </a:rPr>
              <a:t>Complexity</a:t>
            </a:r>
          </a:p>
          <a:p>
            <a:pPr lvl="1">
              <a:lnSpc>
                <a:spcPct val="90000"/>
              </a:lnSpc>
            </a:pPr>
            <a:r>
              <a:rPr lang="en-US" sz="1200" b="1" smtClean="0">
                <a:latin typeface="Helvetica" pitchFamily="34" charset="0"/>
              </a:rPr>
              <a:t>Prop. #leaves ≤ (#bids/#items)</a:t>
            </a:r>
            <a:r>
              <a:rPr lang="en-US" sz="1200" b="1" baseline="30000" smtClean="0">
                <a:latin typeface="Helvetica" pitchFamily="34" charset="0"/>
              </a:rPr>
              <a:t>#items</a:t>
            </a:r>
            <a:endParaRPr lang="en-US" sz="1200" b="1" smtClean="0">
              <a:latin typeface="Helvetic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200" b="1" smtClean="0">
                <a:latin typeface="Helvetica" pitchFamily="34" charset="0"/>
              </a:rPr>
              <a:t>Proof. Let n</a:t>
            </a:r>
            <a:r>
              <a:rPr lang="en-US" sz="1200" b="1" baseline="-25000" smtClean="0">
                <a:latin typeface="Helvetica" pitchFamily="34" charset="0"/>
              </a:rPr>
              <a:t>i</a:t>
            </a:r>
            <a:r>
              <a:rPr lang="en-US" sz="1200" b="1" smtClean="0">
                <a:latin typeface="Helvetica" pitchFamily="34" charset="0"/>
              </a:rPr>
              <a:t> be the number of bids that include item i but no items with smaller index.  	 #leaves ≤ max n</a:t>
            </a:r>
            <a:r>
              <a:rPr lang="en-US" sz="1200" b="1" baseline="-25000" smtClean="0">
                <a:latin typeface="Helvetica" pitchFamily="34" charset="0"/>
              </a:rPr>
              <a:t>1</a:t>
            </a:r>
            <a:r>
              <a:rPr lang="en-US" sz="1200" b="1" smtClean="0">
                <a:latin typeface="Helvetica" pitchFamily="34" charset="0"/>
              </a:rPr>
              <a:t> ∙ n</a:t>
            </a:r>
            <a:r>
              <a:rPr lang="en-US" sz="1200" b="1" baseline="-25000" smtClean="0">
                <a:latin typeface="Helvetica" pitchFamily="34" charset="0"/>
              </a:rPr>
              <a:t>2 </a:t>
            </a:r>
            <a:r>
              <a:rPr lang="en-US" sz="1200" b="1" smtClean="0">
                <a:latin typeface="Helvetica" pitchFamily="34" charset="0"/>
              </a:rPr>
              <a:t>∙ … ∙ n</a:t>
            </a:r>
            <a:r>
              <a:rPr lang="en-US" sz="1200" b="1" baseline="-25000" smtClean="0">
                <a:latin typeface="Helvetica" pitchFamily="34" charset="0"/>
              </a:rPr>
              <a:t>m</a:t>
            </a:r>
            <a:r>
              <a:rPr lang="en-US" sz="1200" b="1" smtClean="0">
                <a:latin typeface="Helvetica" pitchFamily="34" charset="0"/>
              </a:rPr>
              <a:t> s.t.  n</a:t>
            </a:r>
            <a:r>
              <a:rPr lang="en-US" sz="1200" b="1" baseline="-25000" smtClean="0">
                <a:latin typeface="Helvetica" pitchFamily="34" charset="0"/>
              </a:rPr>
              <a:t>1</a:t>
            </a:r>
            <a:r>
              <a:rPr lang="en-US" sz="1200" b="1" smtClean="0">
                <a:latin typeface="Helvetica" pitchFamily="34" charset="0"/>
              </a:rPr>
              <a:t> </a:t>
            </a:r>
            <a:r>
              <a:rPr lang="en-US" sz="1200" b="1" smtClean="0">
                <a:latin typeface="Helvetica" pitchFamily="34" charset="0"/>
                <a:sym typeface="Math1" pitchFamily="2" charset="2"/>
              </a:rPr>
              <a:t>+ </a:t>
            </a:r>
            <a:r>
              <a:rPr lang="en-US" sz="1200" b="1" smtClean="0">
                <a:latin typeface="Helvetica" pitchFamily="34" charset="0"/>
              </a:rPr>
              <a:t>n</a:t>
            </a:r>
            <a:r>
              <a:rPr lang="en-US" sz="1200" b="1" baseline="-25000" smtClean="0">
                <a:latin typeface="Helvetica" pitchFamily="34" charset="0"/>
              </a:rPr>
              <a:t>2 </a:t>
            </a:r>
            <a:r>
              <a:rPr lang="en-US" sz="1200" b="1" smtClean="0">
                <a:latin typeface="Helvetica" pitchFamily="34" charset="0"/>
                <a:sym typeface="Math1" pitchFamily="2" charset="2"/>
              </a:rPr>
              <a:t>+</a:t>
            </a:r>
            <a:r>
              <a:rPr lang="en-US" sz="1200" b="1" smtClean="0">
                <a:latin typeface="Helvetica" pitchFamily="34" charset="0"/>
              </a:rPr>
              <a:t> …</a:t>
            </a:r>
            <a:r>
              <a:rPr lang="en-US" sz="1200" b="1" smtClean="0">
                <a:latin typeface="Helvetica" pitchFamily="34" charset="0"/>
                <a:sym typeface="Math1" pitchFamily="2" charset="2"/>
              </a:rPr>
              <a:t>+ </a:t>
            </a:r>
            <a:r>
              <a:rPr lang="en-US" sz="1200" b="1" smtClean="0">
                <a:latin typeface="Helvetica" pitchFamily="34" charset="0"/>
              </a:rPr>
              <a:t>n</a:t>
            </a:r>
            <a:r>
              <a:rPr lang="en-US" sz="1200" b="1" baseline="-25000" smtClean="0">
                <a:latin typeface="Helvetica" pitchFamily="34" charset="0"/>
              </a:rPr>
              <a:t>m </a:t>
            </a:r>
            <a:r>
              <a:rPr lang="en-US" sz="1200" b="1" smtClean="0">
                <a:latin typeface="Helvetica" pitchFamily="34" charset="0"/>
              </a:rPr>
              <a:t>= #bids.  Max achieved at n</a:t>
            </a:r>
            <a:r>
              <a:rPr lang="en-US" sz="1200" b="1" baseline="-25000" smtClean="0">
                <a:latin typeface="Helvetica" pitchFamily="34" charset="0"/>
              </a:rPr>
              <a:t>i</a:t>
            </a:r>
            <a:r>
              <a:rPr lang="en-US" sz="1200" b="1" smtClean="0">
                <a:latin typeface="Helvetica" pitchFamily="34" charset="0"/>
              </a:rPr>
              <a:t> = n/m.  Depth at most m.  QED</a:t>
            </a:r>
          </a:p>
          <a:p>
            <a:pPr lvl="1">
              <a:lnSpc>
                <a:spcPct val="90000"/>
              </a:lnSpc>
            </a:pPr>
            <a:r>
              <a:rPr lang="en-US" sz="1200" b="1" smtClean="0">
                <a:latin typeface="Helvetica" pitchFamily="34" charset="0"/>
              </a:rPr>
              <a:t>#nodes ≤ #items #leaves</a:t>
            </a:r>
          </a:p>
          <a:p>
            <a:pPr lvl="1">
              <a:lnSpc>
                <a:spcPct val="90000"/>
              </a:lnSpc>
            </a:pPr>
            <a:r>
              <a:rPr lang="en-US" sz="1200" b="1" smtClean="0">
                <a:latin typeface="Helvetica" pitchFamily="34" charset="0"/>
              </a:rPr>
              <a:t>IDA* is 2 orders of magnitude faster than depth first search </a:t>
            </a:r>
          </a:p>
          <a:p>
            <a:pPr lvl="1">
              <a:lnSpc>
                <a:spcPct val="90000"/>
              </a:lnSpc>
            </a:pPr>
            <a:r>
              <a:rPr lang="en-US" sz="1200" b="1" smtClean="0">
                <a:latin typeface="Helvetica" pitchFamily="34" charset="0"/>
              </a:rPr>
              <a:t>Anytime algorithm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2841625" y="677863"/>
            <a:ext cx="6226175" cy="4275137"/>
            <a:chOff x="1584" y="561"/>
            <a:chExt cx="4162" cy="2928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1584" y="624"/>
              <a:ext cx="38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Bids:</a:t>
              </a:r>
              <a:endParaRPr lang="en-US" sz="2400" b="0" i="0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1970" y="770"/>
              <a:ext cx="4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1584" y="80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1</a:t>
              </a:r>
              <a:endParaRPr lang="en-US" sz="2400" b="0" i="0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1665" y="809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584" y="99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665" y="993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1584" y="1177"/>
              <a:ext cx="8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1665" y="1177"/>
              <a:ext cx="42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584" y="1362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1665" y="1362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1584" y="1546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5</a:t>
              </a:r>
              <a:endParaRPr lang="en-US" sz="2400" b="0" i="0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1665" y="1546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1584" y="1730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1,2</a:t>
              </a:r>
              <a:endParaRPr lang="en-US" sz="2400" b="0" i="0"/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1784" y="1730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1584" y="1915"/>
              <a:ext cx="340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1,3,5</a:t>
              </a:r>
              <a:endParaRPr lang="en-US" sz="2400" b="0" i="0"/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1904" y="1915"/>
              <a:ext cx="4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1584" y="2097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1,4</a:t>
              </a:r>
              <a:endParaRPr lang="en-US" sz="2400" b="0" i="0"/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1784" y="2097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1584" y="2281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2,5</a:t>
              </a:r>
              <a:endParaRPr lang="en-US" sz="2400" b="0" i="0"/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1784" y="2281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1584" y="2466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3,5</a:t>
              </a:r>
              <a:endParaRPr lang="en-US" sz="2400" b="0" i="0"/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1784" y="2466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FF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5386" y="3301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sz="2400" b="0" i="0"/>
            </a:p>
          </p:txBody>
        </p:sp>
        <p:sp>
          <p:nvSpPr>
            <p:cNvPr id="14364" name="AutoShape 28"/>
            <p:cNvSpPr>
              <a:spLocks noChangeArrowheads="1"/>
            </p:cNvSpPr>
            <p:nvPr/>
          </p:nvSpPr>
          <p:spPr bwMode="auto">
            <a:xfrm>
              <a:off x="2424" y="984"/>
              <a:ext cx="297" cy="211"/>
            </a:xfrm>
            <a:prstGeom prst="roundRect">
              <a:avLst>
                <a:gd name="adj" fmla="val 2478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3089" y="977"/>
              <a:ext cx="362" cy="233"/>
            </a:xfrm>
            <a:prstGeom prst="roundRect">
              <a:avLst>
                <a:gd name="adj" fmla="val 2441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AutoShape 30"/>
            <p:cNvSpPr>
              <a:spLocks noChangeArrowheads="1"/>
            </p:cNvSpPr>
            <p:nvPr/>
          </p:nvSpPr>
          <p:spPr bwMode="auto">
            <a:xfrm>
              <a:off x="5001" y="2722"/>
              <a:ext cx="194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AutoShape 31"/>
            <p:cNvSpPr>
              <a:spLocks noChangeArrowheads="1"/>
            </p:cNvSpPr>
            <p:nvPr/>
          </p:nvSpPr>
          <p:spPr bwMode="auto">
            <a:xfrm>
              <a:off x="2184" y="1553"/>
              <a:ext cx="297" cy="210"/>
            </a:xfrm>
            <a:prstGeom prst="roundRect">
              <a:avLst>
                <a:gd name="adj" fmla="val 2478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AutoShape 32"/>
            <p:cNvSpPr>
              <a:spLocks noChangeArrowheads="1"/>
            </p:cNvSpPr>
            <p:nvPr/>
          </p:nvSpPr>
          <p:spPr bwMode="auto">
            <a:xfrm>
              <a:off x="3601" y="1553"/>
              <a:ext cx="297" cy="210"/>
            </a:xfrm>
            <a:prstGeom prst="roundRect">
              <a:avLst>
                <a:gd name="adj" fmla="val 2478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AutoShape 33"/>
            <p:cNvSpPr>
              <a:spLocks noChangeArrowheads="1"/>
            </p:cNvSpPr>
            <p:nvPr/>
          </p:nvSpPr>
          <p:spPr bwMode="auto">
            <a:xfrm>
              <a:off x="4850" y="1560"/>
              <a:ext cx="297" cy="211"/>
            </a:xfrm>
            <a:prstGeom prst="roundRect">
              <a:avLst>
                <a:gd name="adj" fmla="val 2478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AutoShape 34"/>
            <p:cNvSpPr>
              <a:spLocks noChangeArrowheads="1"/>
            </p:cNvSpPr>
            <p:nvPr/>
          </p:nvSpPr>
          <p:spPr bwMode="auto">
            <a:xfrm>
              <a:off x="3889" y="2138"/>
              <a:ext cx="298" cy="209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AutoShape 35"/>
            <p:cNvSpPr>
              <a:spLocks noChangeArrowheads="1"/>
            </p:cNvSpPr>
            <p:nvPr/>
          </p:nvSpPr>
          <p:spPr bwMode="auto">
            <a:xfrm>
              <a:off x="5072" y="2138"/>
              <a:ext cx="299" cy="209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AutoShape 36"/>
            <p:cNvSpPr>
              <a:spLocks noChangeArrowheads="1"/>
            </p:cNvSpPr>
            <p:nvPr/>
          </p:nvSpPr>
          <p:spPr bwMode="auto">
            <a:xfrm>
              <a:off x="2624" y="1560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AutoShape 37"/>
            <p:cNvSpPr>
              <a:spLocks noChangeArrowheads="1"/>
            </p:cNvSpPr>
            <p:nvPr/>
          </p:nvSpPr>
          <p:spPr bwMode="auto">
            <a:xfrm>
              <a:off x="2048" y="2146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AutoShape 38"/>
            <p:cNvSpPr>
              <a:spLocks noChangeArrowheads="1"/>
            </p:cNvSpPr>
            <p:nvPr/>
          </p:nvSpPr>
          <p:spPr bwMode="auto">
            <a:xfrm>
              <a:off x="3041" y="1560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AutoShape 39"/>
            <p:cNvSpPr>
              <a:spLocks noChangeArrowheads="1"/>
            </p:cNvSpPr>
            <p:nvPr/>
          </p:nvSpPr>
          <p:spPr bwMode="auto">
            <a:xfrm>
              <a:off x="4033" y="1560"/>
              <a:ext cx="194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AutoShape 40"/>
            <p:cNvSpPr>
              <a:spLocks noChangeArrowheads="1"/>
            </p:cNvSpPr>
            <p:nvPr/>
          </p:nvSpPr>
          <p:spPr bwMode="auto">
            <a:xfrm>
              <a:off x="5378" y="1578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AutoShape 41"/>
            <p:cNvSpPr>
              <a:spLocks noChangeArrowheads="1"/>
            </p:cNvSpPr>
            <p:nvPr/>
          </p:nvSpPr>
          <p:spPr bwMode="auto">
            <a:xfrm>
              <a:off x="2472" y="2146"/>
              <a:ext cx="194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AutoShape 42"/>
            <p:cNvSpPr>
              <a:spLocks noChangeArrowheads="1"/>
            </p:cNvSpPr>
            <p:nvPr/>
          </p:nvSpPr>
          <p:spPr bwMode="auto">
            <a:xfrm>
              <a:off x="5552" y="2146"/>
              <a:ext cx="194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AutoShape 43"/>
            <p:cNvSpPr>
              <a:spLocks noChangeArrowheads="1"/>
            </p:cNvSpPr>
            <p:nvPr/>
          </p:nvSpPr>
          <p:spPr bwMode="auto">
            <a:xfrm>
              <a:off x="2937" y="2146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AutoShape 44"/>
            <p:cNvSpPr>
              <a:spLocks noChangeArrowheads="1"/>
            </p:cNvSpPr>
            <p:nvPr/>
          </p:nvSpPr>
          <p:spPr bwMode="auto">
            <a:xfrm>
              <a:off x="3498" y="2146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AutoShape 45"/>
            <p:cNvSpPr>
              <a:spLocks noChangeArrowheads="1"/>
            </p:cNvSpPr>
            <p:nvPr/>
          </p:nvSpPr>
          <p:spPr bwMode="auto">
            <a:xfrm>
              <a:off x="4345" y="2146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AutoShape 46"/>
            <p:cNvSpPr>
              <a:spLocks noChangeArrowheads="1"/>
            </p:cNvSpPr>
            <p:nvPr/>
          </p:nvSpPr>
          <p:spPr bwMode="auto">
            <a:xfrm>
              <a:off x="4585" y="2722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AutoShape 47"/>
            <p:cNvSpPr>
              <a:spLocks noChangeArrowheads="1"/>
            </p:cNvSpPr>
            <p:nvPr/>
          </p:nvSpPr>
          <p:spPr bwMode="auto">
            <a:xfrm>
              <a:off x="5065" y="984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AutoShape 48"/>
            <p:cNvSpPr>
              <a:spLocks noChangeArrowheads="1"/>
            </p:cNvSpPr>
            <p:nvPr/>
          </p:nvSpPr>
          <p:spPr bwMode="auto">
            <a:xfrm>
              <a:off x="2296" y="2722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AutoShape 49"/>
            <p:cNvSpPr>
              <a:spLocks noChangeArrowheads="1"/>
            </p:cNvSpPr>
            <p:nvPr/>
          </p:nvSpPr>
          <p:spPr bwMode="auto">
            <a:xfrm>
              <a:off x="5449" y="2737"/>
              <a:ext cx="193" cy="194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AutoShape 50"/>
            <p:cNvSpPr>
              <a:spLocks noChangeArrowheads="1"/>
            </p:cNvSpPr>
            <p:nvPr/>
          </p:nvSpPr>
          <p:spPr bwMode="auto">
            <a:xfrm>
              <a:off x="5322" y="3291"/>
              <a:ext cx="193" cy="193"/>
            </a:xfrm>
            <a:prstGeom prst="roundRect">
              <a:avLst>
                <a:gd name="adj" fmla="val 25000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AutoShape 51"/>
            <p:cNvSpPr>
              <a:spLocks noChangeArrowheads="1"/>
            </p:cNvSpPr>
            <p:nvPr/>
          </p:nvSpPr>
          <p:spPr bwMode="auto">
            <a:xfrm>
              <a:off x="3816" y="984"/>
              <a:ext cx="298" cy="211"/>
            </a:xfrm>
            <a:prstGeom prst="roundRect">
              <a:avLst>
                <a:gd name="adj" fmla="val 24787"/>
              </a:avLst>
            </a:prstGeom>
            <a:noFill/>
            <a:ln w="2381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Line 52"/>
            <p:cNvSpPr>
              <a:spLocks noChangeShapeType="1"/>
            </p:cNvSpPr>
            <p:nvPr/>
          </p:nvSpPr>
          <p:spPr bwMode="auto">
            <a:xfrm flipH="1">
              <a:off x="2569" y="570"/>
              <a:ext cx="1073" cy="392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Line 53"/>
            <p:cNvSpPr>
              <a:spLocks noChangeShapeType="1"/>
            </p:cNvSpPr>
            <p:nvPr/>
          </p:nvSpPr>
          <p:spPr bwMode="auto">
            <a:xfrm flipH="1">
              <a:off x="3289" y="586"/>
              <a:ext cx="361" cy="391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>
              <a:off x="3642" y="570"/>
              <a:ext cx="327" cy="407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>
              <a:off x="3642" y="561"/>
              <a:ext cx="1537" cy="416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Line 56"/>
            <p:cNvSpPr>
              <a:spLocks noChangeShapeType="1"/>
            </p:cNvSpPr>
            <p:nvPr/>
          </p:nvSpPr>
          <p:spPr bwMode="auto">
            <a:xfrm flipH="1">
              <a:off x="2354" y="1194"/>
              <a:ext cx="207" cy="359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Line 57"/>
            <p:cNvSpPr>
              <a:spLocks noChangeShapeType="1"/>
            </p:cNvSpPr>
            <p:nvPr/>
          </p:nvSpPr>
          <p:spPr bwMode="auto">
            <a:xfrm flipH="1">
              <a:off x="2152" y="1778"/>
              <a:ext cx="169" cy="36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Line 58"/>
            <p:cNvSpPr>
              <a:spLocks noChangeShapeType="1"/>
            </p:cNvSpPr>
            <p:nvPr/>
          </p:nvSpPr>
          <p:spPr bwMode="auto">
            <a:xfrm>
              <a:off x="2554" y="1217"/>
              <a:ext cx="167" cy="336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Line 59"/>
            <p:cNvSpPr>
              <a:spLocks noChangeShapeType="1"/>
            </p:cNvSpPr>
            <p:nvPr/>
          </p:nvSpPr>
          <p:spPr bwMode="auto">
            <a:xfrm flipH="1">
              <a:off x="2561" y="1770"/>
              <a:ext cx="160" cy="369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Line 60"/>
            <p:cNvSpPr>
              <a:spLocks noChangeShapeType="1"/>
            </p:cNvSpPr>
            <p:nvPr/>
          </p:nvSpPr>
          <p:spPr bwMode="auto">
            <a:xfrm flipH="1">
              <a:off x="3145" y="1217"/>
              <a:ext cx="129" cy="32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Line 61"/>
            <p:cNvSpPr>
              <a:spLocks noChangeShapeType="1"/>
            </p:cNvSpPr>
            <p:nvPr/>
          </p:nvSpPr>
          <p:spPr bwMode="auto">
            <a:xfrm flipH="1">
              <a:off x="3026" y="1770"/>
              <a:ext cx="119" cy="369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Line 62"/>
            <p:cNvSpPr>
              <a:spLocks noChangeShapeType="1"/>
            </p:cNvSpPr>
            <p:nvPr/>
          </p:nvSpPr>
          <p:spPr bwMode="auto">
            <a:xfrm flipH="1">
              <a:off x="3610" y="1778"/>
              <a:ext cx="128" cy="36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Line 63"/>
            <p:cNvSpPr>
              <a:spLocks noChangeShapeType="1"/>
            </p:cNvSpPr>
            <p:nvPr/>
          </p:nvSpPr>
          <p:spPr bwMode="auto">
            <a:xfrm flipH="1">
              <a:off x="3754" y="1194"/>
              <a:ext cx="215" cy="359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Line 64"/>
            <p:cNvSpPr>
              <a:spLocks noChangeShapeType="1"/>
            </p:cNvSpPr>
            <p:nvPr/>
          </p:nvSpPr>
          <p:spPr bwMode="auto">
            <a:xfrm>
              <a:off x="3969" y="1210"/>
              <a:ext cx="169" cy="36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Line 65"/>
            <p:cNvSpPr>
              <a:spLocks noChangeShapeType="1"/>
            </p:cNvSpPr>
            <p:nvPr/>
          </p:nvSpPr>
          <p:spPr bwMode="auto">
            <a:xfrm flipH="1">
              <a:off x="4994" y="1187"/>
              <a:ext cx="167" cy="366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Line 66"/>
            <p:cNvSpPr>
              <a:spLocks noChangeShapeType="1"/>
            </p:cNvSpPr>
            <p:nvPr/>
          </p:nvSpPr>
          <p:spPr bwMode="auto">
            <a:xfrm>
              <a:off x="5161" y="1177"/>
              <a:ext cx="281" cy="401"/>
            </a:xfrm>
            <a:prstGeom prst="line">
              <a:avLst/>
            </a:prstGeom>
            <a:noFill/>
            <a:ln w="3333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Line 67"/>
            <p:cNvSpPr>
              <a:spLocks noChangeShapeType="1"/>
            </p:cNvSpPr>
            <p:nvPr/>
          </p:nvSpPr>
          <p:spPr bwMode="auto">
            <a:xfrm flipH="1">
              <a:off x="4042" y="1753"/>
              <a:ext cx="103" cy="376"/>
            </a:xfrm>
            <a:prstGeom prst="line">
              <a:avLst/>
            </a:prstGeom>
            <a:noFill/>
            <a:ln w="26988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Line 68"/>
            <p:cNvSpPr>
              <a:spLocks noChangeShapeType="1"/>
            </p:cNvSpPr>
            <p:nvPr/>
          </p:nvSpPr>
          <p:spPr bwMode="auto">
            <a:xfrm>
              <a:off x="4153" y="1753"/>
              <a:ext cx="209" cy="394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Line 69"/>
            <p:cNvSpPr>
              <a:spLocks noChangeShapeType="1"/>
            </p:cNvSpPr>
            <p:nvPr/>
          </p:nvSpPr>
          <p:spPr bwMode="auto">
            <a:xfrm flipH="1">
              <a:off x="2402" y="2346"/>
              <a:ext cx="159" cy="377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AutoShape 70"/>
            <p:cNvSpPr>
              <a:spLocks noChangeArrowheads="1"/>
            </p:cNvSpPr>
            <p:nvPr/>
          </p:nvSpPr>
          <p:spPr bwMode="auto">
            <a:xfrm>
              <a:off x="4700" y="2148"/>
              <a:ext cx="189" cy="189"/>
            </a:xfrm>
            <a:prstGeom prst="roundRect">
              <a:avLst>
                <a:gd name="adj" fmla="val 25000"/>
              </a:avLst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Line 71"/>
            <p:cNvSpPr>
              <a:spLocks noChangeShapeType="1"/>
            </p:cNvSpPr>
            <p:nvPr/>
          </p:nvSpPr>
          <p:spPr bwMode="auto">
            <a:xfrm flipH="1">
              <a:off x="4825" y="1778"/>
              <a:ext cx="144" cy="36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Line 72"/>
            <p:cNvSpPr>
              <a:spLocks noChangeShapeType="1"/>
            </p:cNvSpPr>
            <p:nvPr/>
          </p:nvSpPr>
          <p:spPr bwMode="auto">
            <a:xfrm flipH="1">
              <a:off x="5330" y="1786"/>
              <a:ext cx="137" cy="328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Line 73"/>
            <p:cNvSpPr>
              <a:spLocks noChangeShapeType="1"/>
            </p:cNvSpPr>
            <p:nvPr/>
          </p:nvSpPr>
          <p:spPr bwMode="auto">
            <a:xfrm>
              <a:off x="5474" y="1778"/>
              <a:ext cx="175" cy="35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Line 74"/>
            <p:cNvSpPr>
              <a:spLocks noChangeShapeType="1"/>
            </p:cNvSpPr>
            <p:nvPr/>
          </p:nvSpPr>
          <p:spPr bwMode="auto">
            <a:xfrm flipH="1">
              <a:off x="4674" y="2339"/>
              <a:ext cx="121" cy="384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Line 75"/>
            <p:cNvSpPr>
              <a:spLocks noChangeShapeType="1"/>
            </p:cNvSpPr>
            <p:nvPr/>
          </p:nvSpPr>
          <p:spPr bwMode="auto">
            <a:xfrm flipH="1">
              <a:off x="5106" y="2362"/>
              <a:ext cx="121" cy="361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Line 76"/>
            <p:cNvSpPr>
              <a:spLocks noChangeShapeType="1"/>
            </p:cNvSpPr>
            <p:nvPr/>
          </p:nvSpPr>
          <p:spPr bwMode="auto">
            <a:xfrm flipH="1">
              <a:off x="5530" y="2346"/>
              <a:ext cx="129" cy="384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Line 77"/>
            <p:cNvSpPr>
              <a:spLocks noChangeShapeType="1"/>
            </p:cNvSpPr>
            <p:nvPr/>
          </p:nvSpPr>
          <p:spPr bwMode="auto">
            <a:xfrm flipH="1">
              <a:off x="5426" y="2938"/>
              <a:ext cx="127" cy="353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AutoShape 78"/>
            <p:cNvSpPr>
              <a:spLocks noChangeArrowheads="1"/>
            </p:cNvSpPr>
            <p:nvPr/>
          </p:nvSpPr>
          <p:spPr bwMode="auto">
            <a:xfrm>
              <a:off x="4203" y="2732"/>
              <a:ext cx="189" cy="189"/>
            </a:xfrm>
            <a:prstGeom prst="roundRect">
              <a:avLst>
                <a:gd name="adj" fmla="val 25000"/>
              </a:avLst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Line 79"/>
            <p:cNvSpPr>
              <a:spLocks noChangeShapeType="1"/>
            </p:cNvSpPr>
            <p:nvPr/>
          </p:nvSpPr>
          <p:spPr bwMode="auto">
            <a:xfrm flipH="1">
              <a:off x="4314" y="2339"/>
              <a:ext cx="120" cy="384"/>
            </a:xfrm>
            <a:prstGeom prst="line">
              <a:avLst/>
            </a:prstGeom>
            <a:noFill/>
            <a:ln w="30163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Rectangle 80"/>
            <p:cNvSpPr>
              <a:spLocks noChangeArrowheads="1"/>
            </p:cNvSpPr>
            <p:nvPr/>
          </p:nvSpPr>
          <p:spPr bwMode="auto">
            <a:xfrm>
              <a:off x="2465" y="1005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1,2</a:t>
              </a:r>
              <a:endParaRPr lang="en-US" sz="2400" b="0" i="0"/>
            </a:p>
          </p:txBody>
        </p:sp>
        <p:sp>
          <p:nvSpPr>
            <p:cNvPr id="14417" name="Rectangle 81"/>
            <p:cNvSpPr>
              <a:spLocks noChangeArrowheads="1"/>
            </p:cNvSpPr>
            <p:nvPr/>
          </p:nvSpPr>
          <p:spPr bwMode="auto">
            <a:xfrm>
              <a:off x="3107" y="1005"/>
              <a:ext cx="339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1,3,5</a:t>
              </a:r>
              <a:endParaRPr lang="en-US" sz="2400" b="0" i="0"/>
            </a:p>
          </p:txBody>
        </p:sp>
        <p:sp>
          <p:nvSpPr>
            <p:cNvPr id="14418" name="Rectangle 82"/>
            <p:cNvSpPr>
              <a:spLocks noChangeArrowheads="1"/>
            </p:cNvSpPr>
            <p:nvPr/>
          </p:nvSpPr>
          <p:spPr bwMode="auto">
            <a:xfrm>
              <a:off x="3865" y="1005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1,4</a:t>
              </a:r>
              <a:endParaRPr lang="en-US" sz="2400" b="0" i="0"/>
            </a:p>
          </p:txBody>
        </p:sp>
        <p:sp>
          <p:nvSpPr>
            <p:cNvPr id="14419" name="Rectangle 83"/>
            <p:cNvSpPr>
              <a:spLocks noChangeArrowheads="1"/>
            </p:cNvSpPr>
            <p:nvPr/>
          </p:nvSpPr>
          <p:spPr bwMode="auto">
            <a:xfrm>
              <a:off x="5123" y="997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sz="2400" b="0" i="0"/>
            </a:p>
          </p:txBody>
        </p:sp>
        <p:sp>
          <p:nvSpPr>
            <p:cNvPr id="14420" name="Rectangle 84"/>
            <p:cNvSpPr>
              <a:spLocks noChangeArrowheads="1"/>
            </p:cNvSpPr>
            <p:nvPr/>
          </p:nvSpPr>
          <p:spPr bwMode="auto">
            <a:xfrm>
              <a:off x="2225" y="1581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3,5</a:t>
              </a:r>
              <a:endParaRPr lang="en-US" sz="2400" b="0" i="0"/>
            </a:p>
          </p:txBody>
        </p:sp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2426" y="1581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422" name="Rectangle 86"/>
            <p:cNvSpPr>
              <a:spLocks noChangeArrowheads="1"/>
            </p:cNvSpPr>
            <p:nvPr/>
          </p:nvSpPr>
          <p:spPr bwMode="auto">
            <a:xfrm>
              <a:off x="2665" y="1573"/>
              <a:ext cx="8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423" name="Rectangle 87"/>
            <p:cNvSpPr>
              <a:spLocks noChangeArrowheads="1"/>
            </p:cNvSpPr>
            <p:nvPr/>
          </p:nvSpPr>
          <p:spPr bwMode="auto">
            <a:xfrm>
              <a:off x="3097" y="1573"/>
              <a:ext cx="85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4424" name="Rectangle 88"/>
            <p:cNvSpPr>
              <a:spLocks noChangeArrowheads="1"/>
            </p:cNvSpPr>
            <p:nvPr/>
          </p:nvSpPr>
          <p:spPr bwMode="auto">
            <a:xfrm>
              <a:off x="3650" y="1581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2,5</a:t>
              </a:r>
              <a:endParaRPr lang="en-US" sz="2400" b="0" i="0"/>
            </a:p>
          </p:txBody>
        </p:sp>
        <p:sp>
          <p:nvSpPr>
            <p:cNvPr id="14425" name="Rectangle 89"/>
            <p:cNvSpPr>
              <a:spLocks noChangeArrowheads="1"/>
            </p:cNvSpPr>
            <p:nvPr/>
          </p:nvSpPr>
          <p:spPr bwMode="auto">
            <a:xfrm>
              <a:off x="3850" y="1581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426" name="Rectangle 90"/>
            <p:cNvSpPr>
              <a:spLocks noChangeArrowheads="1"/>
            </p:cNvSpPr>
            <p:nvPr/>
          </p:nvSpPr>
          <p:spPr bwMode="auto">
            <a:xfrm>
              <a:off x="4097" y="156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4427" name="Rectangle 91"/>
            <p:cNvSpPr>
              <a:spLocks noChangeArrowheads="1"/>
            </p:cNvSpPr>
            <p:nvPr/>
          </p:nvSpPr>
          <p:spPr bwMode="auto">
            <a:xfrm>
              <a:off x="5426" y="1588"/>
              <a:ext cx="84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14428" name="Rectangle 92"/>
            <p:cNvSpPr>
              <a:spLocks noChangeArrowheads="1"/>
            </p:cNvSpPr>
            <p:nvPr/>
          </p:nvSpPr>
          <p:spPr bwMode="auto">
            <a:xfrm>
              <a:off x="4906" y="1581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2,5</a:t>
              </a:r>
              <a:endParaRPr lang="en-US" sz="2400" b="0" i="0"/>
            </a:p>
          </p:txBody>
        </p:sp>
        <p:sp>
          <p:nvSpPr>
            <p:cNvPr id="14429" name="Rectangle 93"/>
            <p:cNvSpPr>
              <a:spLocks noChangeArrowheads="1"/>
            </p:cNvSpPr>
            <p:nvPr/>
          </p:nvSpPr>
          <p:spPr bwMode="auto">
            <a:xfrm>
              <a:off x="5106" y="1581"/>
              <a:ext cx="4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430" name="Rectangle 94"/>
            <p:cNvSpPr>
              <a:spLocks noChangeArrowheads="1"/>
            </p:cNvSpPr>
            <p:nvPr/>
          </p:nvSpPr>
          <p:spPr bwMode="auto">
            <a:xfrm>
              <a:off x="2106" y="214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431" name="Rectangle 95"/>
            <p:cNvSpPr>
              <a:spLocks noChangeArrowheads="1"/>
            </p:cNvSpPr>
            <p:nvPr/>
          </p:nvSpPr>
          <p:spPr bwMode="auto">
            <a:xfrm>
              <a:off x="2513" y="2149"/>
              <a:ext cx="84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432" name="Rectangle 96"/>
            <p:cNvSpPr>
              <a:spLocks noChangeArrowheads="1"/>
            </p:cNvSpPr>
            <p:nvPr/>
          </p:nvSpPr>
          <p:spPr bwMode="auto">
            <a:xfrm>
              <a:off x="2986" y="214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433" name="Rectangle 97"/>
            <p:cNvSpPr>
              <a:spLocks noChangeArrowheads="1"/>
            </p:cNvSpPr>
            <p:nvPr/>
          </p:nvSpPr>
          <p:spPr bwMode="auto">
            <a:xfrm>
              <a:off x="3546" y="214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434" name="Rectangle 98"/>
            <p:cNvSpPr>
              <a:spLocks noChangeArrowheads="1"/>
            </p:cNvSpPr>
            <p:nvPr/>
          </p:nvSpPr>
          <p:spPr bwMode="auto">
            <a:xfrm>
              <a:off x="3938" y="2149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3,5</a:t>
              </a:r>
              <a:endParaRPr lang="en-US" sz="2400" b="0" i="0"/>
            </a:p>
          </p:txBody>
        </p:sp>
        <p:sp>
          <p:nvSpPr>
            <p:cNvPr id="14435" name="Rectangle 99"/>
            <p:cNvSpPr>
              <a:spLocks noChangeArrowheads="1"/>
            </p:cNvSpPr>
            <p:nvPr/>
          </p:nvSpPr>
          <p:spPr bwMode="auto">
            <a:xfrm>
              <a:off x="4138" y="2149"/>
              <a:ext cx="43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436" name="Rectangle 100"/>
            <p:cNvSpPr>
              <a:spLocks noChangeArrowheads="1"/>
            </p:cNvSpPr>
            <p:nvPr/>
          </p:nvSpPr>
          <p:spPr bwMode="auto">
            <a:xfrm>
              <a:off x="4393" y="214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437" name="Rectangle 101"/>
            <p:cNvSpPr>
              <a:spLocks noChangeArrowheads="1"/>
            </p:cNvSpPr>
            <p:nvPr/>
          </p:nvSpPr>
          <p:spPr bwMode="auto">
            <a:xfrm>
              <a:off x="4754" y="2149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438" name="Rectangle 102"/>
            <p:cNvSpPr>
              <a:spLocks noChangeArrowheads="1"/>
            </p:cNvSpPr>
            <p:nvPr/>
          </p:nvSpPr>
          <p:spPr bwMode="auto">
            <a:xfrm>
              <a:off x="5123" y="2149"/>
              <a:ext cx="21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3,5</a:t>
              </a:r>
              <a:endParaRPr lang="en-US" sz="2400" b="0" i="0"/>
            </a:p>
          </p:txBody>
        </p:sp>
        <p:sp>
          <p:nvSpPr>
            <p:cNvPr id="14439" name="Rectangle 103"/>
            <p:cNvSpPr>
              <a:spLocks noChangeArrowheads="1"/>
            </p:cNvSpPr>
            <p:nvPr/>
          </p:nvSpPr>
          <p:spPr bwMode="auto">
            <a:xfrm>
              <a:off x="5323" y="2149"/>
              <a:ext cx="42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 </a:t>
              </a:r>
              <a:endParaRPr lang="en-US" sz="2400" b="0" i="0"/>
            </a:p>
          </p:txBody>
        </p:sp>
        <p:sp>
          <p:nvSpPr>
            <p:cNvPr id="14440" name="Rectangle 104"/>
            <p:cNvSpPr>
              <a:spLocks noChangeArrowheads="1"/>
            </p:cNvSpPr>
            <p:nvPr/>
          </p:nvSpPr>
          <p:spPr bwMode="auto">
            <a:xfrm>
              <a:off x="5618" y="2149"/>
              <a:ext cx="84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14441" name="Rectangle 105"/>
            <p:cNvSpPr>
              <a:spLocks noChangeArrowheads="1"/>
            </p:cNvSpPr>
            <p:nvPr/>
          </p:nvSpPr>
          <p:spPr bwMode="auto">
            <a:xfrm>
              <a:off x="2354" y="273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sz="2400" b="0" i="0"/>
            </a:p>
          </p:txBody>
        </p:sp>
        <p:sp>
          <p:nvSpPr>
            <p:cNvPr id="14442" name="Rectangle 106"/>
            <p:cNvSpPr>
              <a:spLocks noChangeArrowheads="1"/>
            </p:cNvSpPr>
            <p:nvPr/>
          </p:nvSpPr>
          <p:spPr bwMode="auto">
            <a:xfrm>
              <a:off x="4259" y="273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sz="2400" b="0" i="0"/>
            </a:p>
          </p:txBody>
        </p:sp>
        <p:sp>
          <p:nvSpPr>
            <p:cNvPr id="14443" name="Rectangle 107"/>
            <p:cNvSpPr>
              <a:spLocks noChangeArrowheads="1"/>
            </p:cNvSpPr>
            <p:nvPr/>
          </p:nvSpPr>
          <p:spPr bwMode="auto">
            <a:xfrm>
              <a:off x="4643" y="273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444" name="Rectangle 108"/>
            <p:cNvSpPr>
              <a:spLocks noChangeArrowheads="1"/>
            </p:cNvSpPr>
            <p:nvPr/>
          </p:nvSpPr>
          <p:spPr bwMode="auto">
            <a:xfrm>
              <a:off x="5058" y="2733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  <p:sp>
          <p:nvSpPr>
            <p:cNvPr id="14445" name="Rectangle 109"/>
            <p:cNvSpPr>
              <a:spLocks noChangeArrowheads="1"/>
            </p:cNvSpPr>
            <p:nvPr/>
          </p:nvSpPr>
          <p:spPr bwMode="auto">
            <a:xfrm>
              <a:off x="5515" y="2758"/>
              <a:ext cx="85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800" i="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sz="2400" b="0" i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0188"/>
            <a:ext cx="9144000" cy="455612"/>
          </a:xfrm>
        </p:spPr>
        <p:txBody>
          <a:bodyPr/>
          <a:lstStyle/>
          <a:p>
            <a:r>
              <a:rPr lang="en-US" sz="2400" smtClean="0"/>
              <a:t>2nd generation algorithm: Combinatorial Auction, </a:t>
            </a:r>
            <a:r>
              <a:rPr lang="en-US" sz="2400" i="1" smtClean="0"/>
              <a:t>Branch On Bids</a:t>
            </a:r>
            <a:br>
              <a:rPr lang="en-US" sz="2400" i="1" smtClean="0"/>
            </a:br>
            <a:r>
              <a:rPr lang="en-US" sz="1800" smtClean="0">
                <a:solidFill>
                  <a:schemeClr val="accent1"/>
                </a:solidFill>
              </a:rPr>
              <a:t>[Sandholm&amp;Suri AAAI-00, AIJ-03]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038600"/>
            <a:ext cx="7072313" cy="2701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Finds an optimal solution</a:t>
            </a:r>
          </a:p>
          <a:p>
            <a:pPr>
              <a:lnSpc>
                <a:spcPct val="90000"/>
              </a:lnSpc>
              <a:spcAft>
                <a:spcPct val="100000"/>
              </a:spcAft>
            </a:pPr>
            <a:r>
              <a:rPr lang="en-US" sz="1800" smtClean="0"/>
              <a:t>Naïve analysis: 2</a:t>
            </a:r>
            <a:r>
              <a:rPr lang="en-US" sz="1800" baseline="30000" smtClean="0"/>
              <a:t>#bids </a:t>
            </a:r>
            <a:r>
              <a:rPr lang="en-US" sz="1800" smtClean="0"/>
              <a:t>leaves </a:t>
            </a:r>
            <a:endParaRPr lang="en-US" sz="1800" baseline="30000" smtClean="0"/>
          </a:p>
          <a:p>
            <a:pPr>
              <a:lnSpc>
                <a:spcPct val="90000"/>
              </a:lnSpc>
              <a:spcAft>
                <a:spcPct val="100000"/>
              </a:spcAft>
            </a:pPr>
            <a:r>
              <a:rPr lang="en-US" sz="1800" smtClean="0"/>
              <a:t>Thrm. At most  		               leaves</a:t>
            </a:r>
            <a:r>
              <a:rPr lang="en-US" sz="1800" smtClean="0">
                <a:solidFill>
                  <a:schemeClr val="accent2"/>
                </a:solidFill>
              </a:rPr>
              <a:t> </a:t>
            </a:r>
            <a:endParaRPr lang="en-US" sz="160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smtClean="0"/>
              <a:t>where k is the minimum #items per bid</a:t>
            </a:r>
          </a:p>
          <a:p>
            <a:pPr lvl="1">
              <a:lnSpc>
                <a:spcPct val="90000"/>
              </a:lnSpc>
            </a:pPr>
            <a:r>
              <a:rPr lang="en-US" sz="1600" smtClean="0">
                <a:solidFill>
                  <a:schemeClr val="tx2"/>
                </a:solidFill>
              </a:rPr>
              <a:t>provably polynomial in bids even in worst case!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327525" y="533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648200" y="533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983163" y="53340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38463" y="14081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425700" y="159702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795963" y="1430338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743450" y="270986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3144838" y="1165225"/>
            <a:ext cx="5110162" cy="4841875"/>
            <a:chOff x="1774" y="472"/>
            <a:chExt cx="3853" cy="3393"/>
          </a:xfrm>
        </p:grpSpPr>
        <p:sp>
          <p:nvSpPr>
            <p:cNvPr id="15378" name="Line 12"/>
            <p:cNvSpPr>
              <a:spLocks noChangeShapeType="1"/>
            </p:cNvSpPr>
            <p:nvPr/>
          </p:nvSpPr>
          <p:spPr bwMode="auto">
            <a:xfrm flipV="1">
              <a:off x="3528" y="698"/>
              <a:ext cx="253" cy="5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Oval 13"/>
            <p:cNvSpPr>
              <a:spLocks noChangeArrowheads="1"/>
            </p:cNvSpPr>
            <p:nvPr/>
          </p:nvSpPr>
          <p:spPr bwMode="auto">
            <a:xfrm>
              <a:off x="4845" y="2193"/>
              <a:ext cx="135" cy="128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Oval 14"/>
            <p:cNvSpPr>
              <a:spLocks noChangeArrowheads="1"/>
            </p:cNvSpPr>
            <p:nvPr/>
          </p:nvSpPr>
          <p:spPr bwMode="auto">
            <a:xfrm>
              <a:off x="4693" y="2352"/>
              <a:ext cx="135" cy="128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Oval 15"/>
            <p:cNvSpPr>
              <a:spLocks noChangeArrowheads="1"/>
            </p:cNvSpPr>
            <p:nvPr/>
          </p:nvSpPr>
          <p:spPr bwMode="auto">
            <a:xfrm>
              <a:off x="4325" y="1426"/>
              <a:ext cx="135" cy="127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Oval 16"/>
            <p:cNvSpPr>
              <a:spLocks noChangeArrowheads="1"/>
            </p:cNvSpPr>
            <p:nvPr/>
          </p:nvSpPr>
          <p:spPr bwMode="auto">
            <a:xfrm>
              <a:off x="4175" y="1585"/>
              <a:ext cx="135" cy="127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Oval 17"/>
            <p:cNvSpPr>
              <a:spLocks noChangeArrowheads="1"/>
            </p:cNvSpPr>
            <p:nvPr/>
          </p:nvSpPr>
          <p:spPr bwMode="auto">
            <a:xfrm>
              <a:off x="4175" y="1283"/>
              <a:ext cx="135" cy="127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Oval 18"/>
            <p:cNvSpPr>
              <a:spLocks noChangeArrowheads="1"/>
            </p:cNvSpPr>
            <p:nvPr/>
          </p:nvSpPr>
          <p:spPr bwMode="auto">
            <a:xfrm>
              <a:off x="3384" y="643"/>
              <a:ext cx="134" cy="128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Oval 19"/>
            <p:cNvSpPr>
              <a:spLocks noChangeArrowheads="1"/>
            </p:cNvSpPr>
            <p:nvPr/>
          </p:nvSpPr>
          <p:spPr bwMode="auto">
            <a:xfrm>
              <a:off x="1991" y="1449"/>
              <a:ext cx="135" cy="128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Line 20"/>
            <p:cNvSpPr>
              <a:spLocks noChangeShapeType="1"/>
            </p:cNvSpPr>
            <p:nvPr/>
          </p:nvSpPr>
          <p:spPr bwMode="auto">
            <a:xfrm flipH="1">
              <a:off x="2337" y="845"/>
              <a:ext cx="813" cy="5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Line 21"/>
            <p:cNvSpPr>
              <a:spLocks noChangeShapeType="1"/>
            </p:cNvSpPr>
            <p:nvPr/>
          </p:nvSpPr>
          <p:spPr bwMode="auto">
            <a:xfrm>
              <a:off x="3150" y="838"/>
              <a:ext cx="813" cy="5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Rectangle 22"/>
            <p:cNvSpPr>
              <a:spLocks noChangeArrowheads="1"/>
            </p:cNvSpPr>
            <p:nvPr/>
          </p:nvSpPr>
          <p:spPr bwMode="auto">
            <a:xfrm>
              <a:off x="2202" y="1388"/>
              <a:ext cx="270" cy="272"/>
            </a:xfrm>
            <a:prstGeom prst="rect">
              <a:avLst/>
            </a:prstGeom>
            <a:noFill/>
            <a:ln w="14288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Rectangle 23"/>
            <p:cNvSpPr>
              <a:spLocks noChangeArrowheads="1"/>
            </p:cNvSpPr>
            <p:nvPr/>
          </p:nvSpPr>
          <p:spPr bwMode="auto">
            <a:xfrm>
              <a:off x="3022" y="575"/>
              <a:ext cx="271" cy="270"/>
            </a:xfrm>
            <a:prstGeom prst="rect">
              <a:avLst/>
            </a:prstGeom>
            <a:noFill/>
            <a:ln w="14288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Rectangle 24"/>
            <p:cNvSpPr>
              <a:spLocks noChangeArrowheads="1"/>
            </p:cNvSpPr>
            <p:nvPr/>
          </p:nvSpPr>
          <p:spPr bwMode="auto">
            <a:xfrm>
              <a:off x="3828" y="1388"/>
              <a:ext cx="270" cy="272"/>
            </a:xfrm>
            <a:prstGeom prst="rect">
              <a:avLst/>
            </a:prstGeom>
            <a:noFill/>
            <a:ln w="14288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Line 25"/>
            <p:cNvSpPr>
              <a:spLocks noChangeShapeType="1"/>
            </p:cNvSpPr>
            <p:nvPr/>
          </p:nvSpPr>
          <p:spPr bwMode="auto">
            <a:xfrm flipH="1">
              <a:off x="3421" y="1660"/>
              <a:ext cx="542" cy="5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Line 26"/>
            <p:cNvSpPr>
              <a:spLocks noChangeShapeType="1"/>
            </p:cNvSpPr>
            <p:nvPr/>
          </p:nvSpPr>
          <p:spPr bwMode="auto">
            <a:xfrm>
              <a:off x="3963" y="1651"/>
              <a:ext cx="542" cy="55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Rectangle 27"/>
            <p:cNvSpPr>
              <a:spLocks noChangeArrowheads="1"/>
            </p:cNvSpPr>
            <p:nvPr/>
          </p:nvSpPr>
          <p:spPr bwMode="auto">
            <a:xfrm>
              <a:off x="4370" y="2202"/>
              <a:ext cx="270" cy="271"/>
            </a:xfrm>
            <a:prstGeom prst="rect">
              <a:avLst/>
            </a:prstGeom>
            <a:noFill/>
            <a:ln w="14288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Rectangle 28"/>
            <p:cNvSpPr>
              <a:spLocks noChangeArrowheads="1"/>
            </p:cNvSpPr>
            <p:nvPr/>
          </p:nvSpPr>
          <p:spPr bwMode="auto">
            <a:xfrm>
              <a:off x="3400" y="2172"/>
              <a:ext cx="59" cy="59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Line 29"/>
            <p:cNvSpPr>
              <a:spLocks noChangeShapeType="1"/>
            </p:cNvSpPr>
            <p:nvPr/>
          </p:nvSpPr>
          <p:spPr bwMode="auto">
            <a:xfrm flipH="1">
              <a:off x="3956" y="2473"/>
              <a:ext cx="542" cy="5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30"/>
            <p:cNvSpPr>
              <a:spLocks noChangeShapeType="1"/>
            </p:cNvSpPr>
            <p:nvPr/>
          </p:nvSpPr>
          <p:spPr bwMode="auto">
            <a:xfrm>
              <a:off x="4498" y="2466"/>
              <a:ext cx="542" cy="5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Rectangle 31"/>
            <p:cNvSpPr>
              <a:spLocks noChangeArrowheads="1"/>
            </p:cNvSpPr>
            <p:nvPr/>
          </p:nvSpPr>
          <p:spPr bwMode="auto">
            <a:xfrm>
              <a:off x="4905" y="3015"/>
              <a:ext cx="270" cy="270"/>
            </a:xfrm>
            <a:prstGeom prst="rect">
              <a:avLst/>
            </a:prstGeom>
            <a:noFill/>
            <a:ln w="14288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Rectangle 32"/>
            <p:cNvSpPr>
              <a:spLocks noChangeArrowheads="1"/>
            </p:cNvSpPr>
            <p:nvPr/>
          </p:nvSpPr>
          <p:spPr bwMode="auto">
            <a:xfrm>
              <a:off x="3935" y="2985"/>
              <a:ext cx="58" cy="58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Line 33"/>
            <p:cNvSpPr>
              <a:spLocks noChangeShapeType="1"/>
            </p:cNvSpPr>
            <p:nvPr/>
          </p:nvSpPr>
          <p:spPr bwMode="auto">
            <a:xfrm flipH="1">
              <a:off x="4505" y="3286"/>
              <a:ext cx="542" cy="5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0" name="Line 34"/>
            <p:cNvSpPr>
              <a:spLocks noChangeShapeType="1"/>
            </p:cNvSpPr>
            <p:nvPr/>
          </p:nvSpPr>
          <p:spPr bwMode="auto">
            <a:xfrm>
              <a:off x="5047" y="3279"/>
              <a:ext cx="542" cy="54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1" name="Rectangle 35"/>
            <p:cNvSpPr>
              <a:spLocks noChangeArrowheads="1"/>
            </p:cNvSpPr>
            <p:nvPr/>
          </p:nvSpPr>
          <p:spPr bwMode="auto">
            <a:xfrm>
              <a:off x="4484" y="3797"/>
              <a:ext cx="59" cy="61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Rectangle 36"/>
            <p:cNvSpPr>
              <a:spLocks noChangeArrowheads="1"/>
            </p:cNvSpPr>
            <p:nvPr/>
          </p:nvSpPr>
          <p:spPr bwMode="auto">
            <a:xfrm>
              <a:off x="5568" y="3805"/>
              <a:ext cx="59" cy="60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Rectangle 37"/>
            <p:cNvSpPr>
              <a:spLocks noChangeArrowheads="1"/>
            </p:cNvSpPr>
            <p:nvPr/>
          </p:nvSpPr>
          <p:spPr bwMode="auto">
            <a:xfrm>
              <a:off x="3064" y="550"/>
              <a:ext cx="18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0">
                  <a:latin typeface="Times New Roman" pitchFamily="18" charset="0"/>
                </a:rPr>
                <a:t>A</a:t>
              </a:r>
              <a:endParaRPr lang="en-US" sz="1800" b="0" i="0">
                <a:latin typeface="Times New Roman" pitchFamily="18" charset="0"/>
              </a:endParaRPr>
            </a:p>
          </p:txBody>
        </p:sp>
        <p:sp>
          <p:nvSpPr>
            <p:cNvPr id="15404" name="Rectangle 38"/>
            <p:cNvSpPr>
              <a:spLocks noChangeArrowheads="1"/>
            </p:cNvSpPr>
            <p:nvPr/>
          </p:nvSpPr>
          <p:spPr bwMode="auto">
            <a:xfrm>
              <a:off x="2252" y="1362"/>
              <a:ext cx="17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0">
                  <a:latin typeface="Times New Roman" pitchFamily="18" charset="0"/>
                </a:rPr>
                <a:t>C</a:t>
              </a:r>
              <a:endParaRPr lang="en-US" sz="1800" b="0" i="0">
                <a:latin typeface="Times New Roman" pitchFamily="18" charset="0"/>
              </a:endParaRPr>
            </a:p>
          </p:txBody>
        </p:sp>
        <p:sp>
          <p:nvSpPr>
            <p:cNvPr id="15405" name="Rectangle 39"/>
            <p:cNvSpPr>
              <a:spLocks noChangeArrowheads="1"/>
            </p:cNvSpPr>
            <p:nvPr/>
          </p:nvSpPr>
          <p:spPr bwMode="auto">
            <a:xfrm>
              <a:off x="3861" y="1362"/>
              <a:ext cx="167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0">
                  <a:latin typeface="Times New Roman" pitchFamily="18" charset="0"/>
                </a:rPr>
                <a:t>B</a:t>
              </a:r>
              <a:endParaRPr lang="en-US" sz="1800" b="0" i="0">
                <a:latin typeface="Times New Roman" pitchFamily="18" charset="0"/>
              </a:endParaRPr>
            </a:p>
          </p:txBody>
        </p:sp>
        <p:sp>
          <p:nvSpPr>
            <p:cNvPr id="15406" name="Rectangle 40"/>
            <p:cNvSpPr>
              <a:spLocks noChangeArrowheads="1"/>
            </p:cNvSpPr>
            <p:nvPr/>
          </p:nvSpPr>
          <p:spPr bwMode="auto">
            <a:xfrm>
              <a:off x="4404" y="2184"/>
              <a:ext cx="179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0">
                  <a:latin typeface="Times New Roman" pitchFamily="18" charset="0"/>
                </a:rPr>
                <a:t>C</a:t>
              </a:r>
              <a:endParaRPr lang="en-US" sz="1800" b="0" i="0">
                <a:latin typeface="Times New Roman" pitchFamily="18" charset="0"/>
              </a:endParaRPr>
            </a:p>
          </p:txBody>
        </p:sp>
        <p:sp>
          <p:nvSpPr>
            <p:cNvPr id="15407" name="Rectangle 41"/>
            <p:cNvSpPr>
              <a:spLocks noChangeArrowheads="1"/>
            </p:cNvSpPr>
            <p:nvPr/>
          </p:nvSpPr>
          <p:spPr bwMode="auto">
            <a:xfrm>
              <a:off x="4939" y="2989"/>
              <a:ext cx="179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600" i="0">
                  <a:latin typeface="Times New Roman" pitchFamily="18" charset="0"/>
                </a:rPr>
                <a:t>D</a:t>
              </a:r>
              <a:endParaRPr lang="en-US" sz="1800" b="0" i="0">
                <a:latin typeface="Times New Roman" pitchFamily="18" charset="0"/>
              </a:endParaRPr>
            </a:p>
          </p:txBody>
        </p:sp>
        <p:sp>
          <p:nvSpPr>
            <p:cNvPr id="15408" name="Rectangle 42"/>
            <p:cNvSpPr>
              <a:spLocks noChangeArrowheads="1"/>
            </p:cNvSpPr>
            <p:nvPr/>
          </p:nvSpPr>
          <p:spPr bwMode="auto">
            <a:xfrm>
              <a:off x="3410" y="639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A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09" name="Oval 43"/>
            <p:cNvSpPr>
              <a:spLocks noChangeArrowheads="1"/>
            </p:cNvSpPr>
            <p:nvPr/>
          </p:nvSpPr>
          <p:spPr bwMode="auto">
            <a:xfrm>
              <a:off x="3693" y="643"/>
              <a:ext cx="134" cy="128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Rectangle 44"/>
            <p:cNvSpPr>
              <a:spLocks noChangeArrowheads="1"/>
            </p:cNvSpPr>
            <p:nvPr/>
          </p:nvSpPr>
          <p:spPr bwMode="auto">
            <a:xfrm>
              <a:off x="3727" y="646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D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11" name="Oval 45"/>
            <p:cNvSpPr>
              <a:spLocks noChangeArrowheads="1"/>
            </p:cNvSpPr>
            <p:nvPr/>
          </p:nvSpPr>
          <p:spPr bwMode="auto">
            <a:xfrm>
              <a:off x="3543" y="801"/>
              <a:ext cx="134" cy="127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Oval 46"/>
            <p:cNvSpPr>
              <a:spLocks noChangeArrowheads="1"/>
            </p:cNvSpPr>
            <p:nvPr/>
          </p:nvSpPr>
          <p:spPr bwMode="auto">
            <a:xfrm>
              <a:off x="3543" y="501"/>
              <a:ext cx="134" cy="125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3" name="Rectangle 47"/>
            <p:cNvSpPr>
              <a:spLocks noChangeArrowheads="1"/>
            </p:cNvSpPr>
            <p:nvPr/>
          </p:nvSpPr>
          <p:spPr bwMode="auto">
            <a:xfrm>
              <a:off x="3577" y="504"/>
              <a:ext cx="8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B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14" name="Rectangle 48"/>
            <p:cNvSpPr>
              <a:spLocks noChangeArrowheads="1"/>
            </p:cNvSpPr>
            <p:nvPr/>
          </p:nvSpPr>
          <p:spPr bwMode="auto">
            <a:xfrm>
              <a:off x="3577" y="805"/>
              <a:ext cx="8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C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15" name="Line 49"/>
            <p:cNvSpPr>
              <a:spLocks noChangeShapeType="1"/>
            </p:cNvSpPr>
            <p:nvPr/>
          </p:nvSpPr>
          <p:spPr bwMode="auto">
            <a:xfrm>
              <a:off x="3609" y="627"/>
              <a:ext cx="1" cy="17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0"/>
            <p:cNvSpPr>
              <a:spLocks noChangeShapeType="1"/>
            </p:cNvSpPr>
            <p:nvPr/>
          </p:nvSpPr>
          <p:spPr bwMode="auto">
            <a:xfrm>
              <a:off x="3663" y="605"/>
              <a:ext cx="45" cy="5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51"/>
            <p:cNvSpPr>
              <a:spLocks noChangeShapeType="1"/>
            </p:cNvSpPr>
            <p:nvPr/>
          </p:nvSpPr>
          <p:spPr bwMode="auto">
            <a:xfrm flipV="1">
              <a:off x="3504" y="612"/>
              <a:ext cx="60" cy="5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52"/>
            <p:cNvSpPr>
              <a:spLocks noChangeShapeType="1"/>
            </p:cNvSpPr>
            <p:nvPr/>
          </p:nvSpPr>
          <p:spPr bwMode="auto">
            <a:xfrm flipV="1">
              <a:off x="3663" y="762"/>
              <a:ext cx="60" cy="69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Rectangle 53"/>
            <p:cNvSpPr>
              <a:spLocks noChangeArrowheads="1"/>
            </p:cNvSpPr>
            <p:nvPr/>
          </p:nvSpPr>
          <p:spPr bwMode="auto">
            <a:xfrm>
              <a:off x="2785" y="112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IN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0" name="Rectangle 54"/>
            <p:cNvSpPr>
              <a:spLocks noChangeArrowheads="1"/>
            </p:cNvSpPr>
            <p:nvPr/>
          </p:nvSpPr>
          <p:spPr bwMode="auto">
            <a:xfrm>
              <a:off x="3306" y="1121"/>
              <a:ext cx="26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OUT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1" name="Rectangle 55"/>
            <p:cNvSpPr>
              <a:spLocks noChangeArrowheads="1"/>
            </p:cNvSpPr>
            <p:nvPr/>
          </p:nvSpPr>
          <p:spPr bwMode="auto">
            <a:xfrm>
              <a:off x="3681" y="1940"/>
              <a:ext cx="137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IN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2" name="Rectangle 56"/>
            <p:cNvSpPr>
              <a:spLocks noChangeArrowheads="1"/>
            </p:cNvSpPr>
            <p:nvPr/>
          </p:nvSpPr>
          <p:spPr bwMode="auto">
            <a:xfrm>
              <a:off x="4751" y="3576"/>
              <a:ext cx="137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IN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3" name="Rectangle 57"/>
            <p:cNvSpPr>
              <a:spLocks noChangeArrowheads="1"/>
            </p:cNvSpPr>
            <p:nvPr/>
          </p:nvSpPr>
          <p:spPr bwMode="auto">
            <a:xfrm>
              <a:off x="3990" y="1934"/>
              <a:ext cx="26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OUT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4" name="Rectangle 58"/>
            <p:cNvSpPr>
              <a:spLocks noChangeArrowheads="1"/>
            </p:cNvSpPr>
            <p:nvPr/>
          </p:nvSpPr>
          <p:spPr bwMode="auto">
            <a:xfrm>
              <a:off x="5081" y="3576"/>
              <a:ext cx="27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OUT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5" name="Rectangle 59"/>
            <p:cNvSpPr>
              <a:spLocks noChangeArrowheads="1"/>
            </p:cNvSpPr>
            <p:nvPr/>
          </p:nvSpPr>
          <p:spPr bwMode="auto">
            <a:xfrm>
              <a:off x="4209" y="2763"/>
              <a:ext cx="137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IN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6" name="Rectangle 60"/>
            <p:cNvSpPr>
              <a:spLocks noChangeArrowheads="1"/>
            </p:cNvSpPr>
            <p:nvPr/>
          </p:nvSpPr>
          <p:spPr bwMode="auto">
            <a:xfrm>
              <a:off x="4517" y="2754"/>
              <a:ext cx="27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OUT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7" name="Rectangle 61"/>
            <p:cNvSpPr>
              <a:spLocks noChangeArrowheads="1"/>
            </p:cNvSpPr>
            <p:nvPr/>
          </p:nvSpPr>
          <p:spPr bwMode="auto">
            <a:xfrm>
              <a:off x="2025" y="1452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C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28" name="Line 62"/>
            <p:cNvSpPr>
              <a:spLocks noChangeShapeType="1"/>
            </p:cNvSpPr>
            <p:nvPr/>
          </p:nvSpPr>
          <p:spPr bwMode="auto">
            <a:xfrm flipH="1">
              <a:off x="1795" y="1660"/>
              <a:ext cx="542" cy="5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63"/>
            <p:cNvSpPr>
              <a:spLocks noChangeShapeType="1"/>
            </p:cNvSpPr>
            <p:nvPr/>
          </p:nvSpPr>
          <p:spPr bwMode="auto">
            <a:xfrm>
              <a:off x="2337" y="1651"/>
              <a:ext cx="542" cy="55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Rectangle 64"/>
            <p:cNvSpPr>
              <a:spLocks noChangeArrowheads="1"/>
            </p:cNvSpPr>
            <p:nvPr/>
          </p:nvSpPr>
          <p:spPr bwMode="auto">
            <a:xfrm>
              <a:off x="1774" y="2172"/>
              <a:ext cx="59" cy="59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Rectangle 65"/>
            <p:cNvSpPr>
              <a:spLocks noChangeArrowheads="1"/>
            </p:cNvSpPr>
            <p:nvPr/>
          </p:nvSpPr>
          <p:spPr bwMode="auto">
            <a:xfrm>
              <a:off x="2858" y="2179"/>
              <a:ext cx="59" cy="59"/>
            </a:xfrm>
            <a:prstGeom prst="rect">
              <a:avLst/>
            </a:prstGeom>
            <a:solidFill>
              <a:srgbClr val="FF0000"/>
            </a:solidFill>
            <a:ln w="14288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Rectangle 66"/>
            <p:cNvSpPr>
              <a:spLocks noChangeArrowheads="1"/>
            </p:cNvSpPr>
            <p:nvPr/>
          </p:nvSpPr>
          <p:spPr bwMode="auto">
            <a:xfrm>
              <a:off x="2041" y="1949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IN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33" name="Rectangle 67"/>
            <p:cNvSpPr>
              <a:spLocks noChangeArrowheads="1"/>
            </p:cNvSpPr>
            <p:nvPr/>
          </p:nvSpPr>
          <p:spPr bwMode="auto">
            <a:xfrm>
              <a:off x="2372" y="1949"/>
              <a:ext cx="27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OUT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34" name="Rectangle 68"/>
            <p:cNvSpPr>
              <a:spLocks noChangeArrowheads="1"/>
            </p:cNvSpPr>
            <p:nvPr/>
          </p:nvSpPr>
          <p:spPr bwMode="auto">
            <a:xfrm>
              <a:off x="4209" y="1295"/>
              <a:ext cx="82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B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35" name="Rectangle 69"/>
            <p:cNvSpPr>
              <a:spLocks noChangeArrowheads="1"/>
            </p:cNvSpPr>
            <p:nvPr/>
          </p:nvSpPr>
          <p:spPr bwMode="auto">
            <a:xfrm>
              <a:off x="4209" y="1594"/>
              <a:ext cx="8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C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36" name="Rectangle 70"/>
            <p:cNvSpPr>
              <a:spLocks noChangeArrowheads="1"/>
            </p:cNvSpPr>
            <p:nvPr/>
          </p:nvSpPr>
          <p:spPr bwMode="auto">
            <a:xfrm>
              <a:off x="4359" y="1430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D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37" name="Line 71"/>
            <p:cNvSpPr>
              <a:spLocks noChangeShapeType="1"/>
            </p:cNvSpPr>
            <p:nvPr/>
          </p:nvSpPr>
          <p:spPr bwMode="auto">
            <a:xfrm>
              <a:off x="4241" y="1411"/>
              <a:ext cx="1" cy="17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72"/>
            <p:cNvSpPr>
              <a:spLocks noChangeShapeType="1"/>
            </p:cNvSpPr>
            <p:nvPr/>
          </p:nvSpPr>
          <p:spPr bwMode="auto">
            <a:xfrm>
              <a:off x="4296" y="1387"/>
              <a:ext cx="45" cy="54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73"/>
            <p:cNvSpPr>
              <a:spLocks noChangeShapeType="1"/>
            </p:cNvSpPr>
            <p:nvPr/>
          </p:nvSpPr>
          <p:spPr bwMode="auto">
            <a:xfrm flipV="1">
              <a:off x="4296" y="1546"/>
              <a:ext cx="59" cy="67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Rectangle 74"/>
            <p:cNvSpPr>
              <a:spLocks noChangeArrowheads="1"/>
            </p:cNvSpPr>
            <p:nvPr/>
          </p:nvSpPr>
          <p:spPr bwMode="auto">
            <a:xfrm>
              <a:off x="3733" y="472"/>
              <a:ext cx="8" cy="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300" i="0">
                  <a:latin typeface="Times New Roman" pitchFamily="18" charset="0"/>
                </a:rPr>
                <a:t> 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41" name="Rectangle 75"/>
            <p:cNvSpPr>
              <a:spLocks noChangeArrowheads="1"/>
            </p:cNvSpPr>
            <p:nvPr/>
          </p:nvSpPr>
          <p:spPr bwMode="auto">
            <a:xfrm>
              <a:off x="3976" y="621"/>
              <a:ext cx="660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0">
                  <a:latin typeface="Times New Roman" pitchFamily="18" charset="0"/>
                </a:rPr>
                <a:t>Bid graph</a:t>
              </a:r>
              <a:endParaRPr lang="en-US" sz="1600" b="0" i="0">
                <a:latin typeface="Times New Roman" pitchFamily="18" charset="0"/>
              </a:endParaRPr>
            </a:p>
          </p:txBody>
        </p:sp>
        <p:sp>
          <p:nvSpPr>
            <p:cNvPr id="15442" name="Rectangle 76"/>
            <p:cNvSpPr>
              <a:spLocks noChangeArrowheads="1"/>
            </p:cNvSpPr>
            <p:nvPr/>
          </p:nvSpPr>
          <p:spPr bwMode="auto">
            <a:xfrm>
              <a:off x="4727" y="2364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C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43" name="Rectangle 77"/>
            <p:cNvSpPr>
              <a:spLocks noChangeArrowheads="1"/>
            </p:cNvSpPr>
            <p:nvPr/>
          </p:nvSpPr>
          <p:spPr bwMode="auto">
            <a:xfrm>
              <a:off x="4879" y="2199"/>
              <a:ext cx="90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D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44" name="Line 78"/>
            <p:cNvSpPr>
              <a:spLocks noChangeShapeType="1"/>
            </p:cNvSpPr>
            <p:nvPr/>
          </p:nvSpPr>
          <p:spPr bwMode="auto">
            <a:xfrm flipV="1">
              <a:off x="4814" y="2308"/>
              <a:ext cx="60" cy="69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Oval 79"/>
            <p:cNvSpPr>
              <a:spLocks noChangeArrowheads="1"/>
            </p:cNvSpPr>
            <p:nvPr/>
          </p:nvSpPr>
          <p:spPr bwMode="auto">
            <a:xfrm>
              <a:off x="5235" y="3075"/>
              <a:ext cx="135" cy="127"/>
            </a:xfrm>
            <a:prstGeom prst="ellipse">
              <a:avLst/>
            </a:prstGeom>
            <a:solidFill>
              <a:srgbClr val="00FF00"/>
            </a:solidFill>
            <a:ln w="14288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Rectangle 80"/>
            <p:cNvSpPr>
              <a:spLocks noChangeArrowheads="1"/>
            </p:cNvSpPr>
            <p:nvPr/>
          </p:nvSpPr>
          <p:spPr bwMode="auto">
            <a:xfrm>
              <a:off x="5269" y="3078"/>
              <a:ext cx="9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D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47" name="Rectangle 81"/>
            <p:cNvSpPr>
              <a:spLocks noChangeArrowheads="1"/>
            </p:cNvSpPr>
            <p:nvPr/>
          </p:nvSpPr>
          <p:spPr bwMode="auto">
            <a:xfrm>
              <a:off x="2487" y="941"/>
              <a:ext cx="32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 </a:t>
              </a:r>
              <a:endParaRPr lang="en-US" sz="2400" b="0" i="0">
                <a:latin typeface="Times New Roman" pitchFamily="18" charset="0"/>
              </a:endParaRPr>
            </a:p>
          </p:txBody>
        </p:sp>
        <p:sp>
          <p:nvSpPr>
            <p:cNvPr id="15448" name="Rectangle 82"/>
            <p:cNvSpPr>
              <a:spLocks noChangeArrowheads="1"/>
            </p:cNvSpPr>
            <p:nvPr/>
          </p:nvSpPr>
          <p:spPr bwMode="auto">
            <a:xfrm>
              <a:off x="3619" y="1761"/>
              <a:ext cx="31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0">
                  <a:latin typeface="Times New Roman" pitchFamily="18" charset="0"/>
                </a:rPr>
                <a:t> </a:t>
              </a:r>
              <a:endParaRPr lang="en-US" sz="2400" b="0" i="0">
                <a:latin typeface="Times New Roman" pitchFamily="18" charset="0"/>
              </a:endParaRPr>
            </a:p>
          </p:txBody>
        </p:sp>
      </p:grpSp>
      <p:sp>
        <p:nvSpPr>
          <p:cNvPr id="15372" name="Rectangle 83"/>
          <p:cNvSpPr>
            <a:spLocks noChangeArrowheads="1"/>
          </p:cNvSpPr>
          <p:nvPr/>
        </p:nvSpPr>
        <p:spPr bwMode="auto">
          <a:xfrm>
            <a:off x="4743450" y="29019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73" name="Rectangle 84"/>
          <p:cNvSpPr>
            <a:spLocks noChangeArrowheads="1"/>
          </p:cNvSpPr>
          <p:nvPr/>
        </p:nvSpPr>
        <p:spPr bwMode="auto">
          <a:xfrm>
            <a:off x="6656388" y="2720975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74" name="Rectangle 85"/>
          <p:cNvSpPr>
            <a:spLocks noChangeArrowheads="1"/>
          </p:cNvSpPr>
          <p:nvPr/>
        </p:nvSpPr>
        <p:spPr bwMode="auto">
          <a:xfrm>
            <a:off x="6048375" y="4011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75" name="Rectangle 86"/>
          <p:cNvSpPr>
            <a:spLocks noChangeArrowheads="1"/>
          </p:cNvSpPr>
          <p:nvPr/>
        </p:nvSpPr>
        <p:spPr bwMode="auto">
          <a:xfrm>
            <a:off x="7493000" y="4011613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US" sz="2400" b="0" i="0">
              <a:latin typeface="Times New Roman" pitchFamily="18" charset="0"/>
            </a:endParaRPr>
          </a:p>
        </p:txBody>
      </p:sp>
      <p:sp>
        <p:nvSpPr>
          <p:cNvPr id="15376" name="Text Box 87"/>
          <p:cNvSpPr txBox="1">
            <a:spLocks noChangeArrowheads="1"/>
          </p:cNvSpPr>
          <p:nvPr/>
        </p:nvSpPr>
        <p:spPr bwMode="auto">
          <a:xfrm>
            <a:off x="1954213" y="1243013"/>
            <a:ext cx="21463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1800" i="0">
                <a:latin typeface="Times New Roman" pitchFamily="18" charset="0"/>
              </a:rPr>
              <a:t>Bids of this example</a:t>
            </a:r>
          </a:p>
          <a:p>
            <a:r>
              <a:rPr lang="en-US" sz="1800" i="0">
                <a:latin typeface="Times New Roman" pitchFamily="18" charset="0"/>
              </a:rPr>
              <a:t>A={1,2}</a:t>
            </a:r>
          </a:p>
          <a:p>
            <a:r>
              <a:rPr lang="en-US" sz="1800" i="0">
                <a:latin typeface="Times New Roman" pitchFamily="18" charset="0"/>
              </a:rPr>
              <a:t>B={2,3}</a:t>
            </a:r>
          </a:p>
          <a:p>
            <a:r>
              <a:rPr lang="en-US" sz="1800" i="0">
                <a:latin typeface="Times New Roman" pitchFamily="18" charset="0"/>
              </a:rPr>
              <a:t>C={3}</a:t>
            </a:r>
          </a:p>
          <a:p>
            <a:r>
              <a:rPr lang="en-US" sz="1800" i="0">
                <a:latin typeface="Times New Roman" pitchFamily="18" charset="0"/>
              </a:rPr>
              <a:t>D={1,3}</a:t>
            </a:r>
          </a:p>
        </p:txBody>
      </p:sp>
      <p:graphicFrame>
        <p:nvGraphicFramePr>
          <p:cNvPr id="15377" name="Object 88"/>
          <p:cNvGraphicFramePr>
            <a:graphicFrameLocks noChangeAspect="1"/>
          </p:cNvGraphicFramePr>
          <p:nvPr/>
        </p:nvGraphicFramePr>
        <p:xfrm>
          <a:off x="2209800" y="4648200"/>
          <a:ext cx="19812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" name="Equation" r:id="rId3" imgW="1079032" imgH="431613" progId="Equation.3">
                  <p:embed/>
                </p:oleObj>
              </mc:Choice>
              <mc:Fallback>
                <p:oleObj name="Equation" r:id="rId3" imgW="1079032" imgH="431613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8200"/>
                        <a:ext cx="198120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 smtClean="0"/>
              <a:t>Use of h-values (=upper bounds) to prune winner determination 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458200" cy="4114800"/>
          </a:xfrm>
        </p:spPr>
        <p:txBody>
          <a:bodyPr/>
          <a:lstStyle/>
          <a:p>
            <a:r>
              <a:rPr lang="en-US" smtClean="0"/>
              <a:t>f* = value of best solution found so far</a:t>
            </a:r>
          </a:p>
          <a:p>
            <a:r>
              <a:rPr lang="en-US" smtClean="0"/>
              <a:t>g = sum of prices of bids that are IN on path</a:t>
            </a:r>
          </a:p>
          <a:p>
            <a:r>
              <a:rPr lang="en-US" smtClean="0"/>
              <a:t>h = value of  LP relaxation of remaining problem</a:t>
            </a:r>
          </a:p>
          <a:p>
            <a:r>
              <a:rPr lang="en-US" smtClean="0"/>
              <a:t>Upper bounding: Prune the path when g+h ≤ f*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Linear programming for computing h-values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Linear program of the winner determination problem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173288"/>
            <a:ext cx="7772400" cy="3730625"/>
          </a:xfrm>
          <a:noFill/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4343400" y="6096000"/>
            <a:ext cx="3121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i="0"/>
              <a:t>aka</a:t>
            </a:r>
            <a:r>
              <a:rPr lang="en-US"/>
              <a:t> shadow price</a:t>
            </a:r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 flipV="1">
            <a:off x="4953000" y="5867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4191000" y="1981200"/>
            <a:ext cx="4724400" cy="472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mtClean="0"/>
              <a:t>Linear programming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65125" y="1109663"/>
            <a:ext cx="32924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i="0"/>
              <a:t>Original problem</a:t>
            </a:r>
          </a:p>
          <a:p>
            <a:pPr eaLnBrk="1" hangingPunct="1"/>
            <a:endParaRPr lang="en-US" sz="2400" b="0" i="0"/>
          </a:p>
          <a:p>
            <a:pPr eaLnBrk="1" hangingPunct="1"/>
            <a:r>
              <a:rPr lang="en-US" sz="2400" b="0" i="0"/>
              <a:t>maximize </a:t>
            </a:r>
          </a:p>
          <a:p>
            <a:pPr eaLnBrk="1" hangingPunct="1"/>
            <a:endParaRPr lang="en-US" sz="2400" b="0" i="0"/>
          </a:p>
          <a:p>
            <a:pPr eaLnBrk="1" hangingPunct="1"/>
            <a:r>
              <a:rPr lang="en-US" sz="2400" b="0" i="0"/>
              <a:t>such that </a:t>
            </a:r>
          </a:p>
        </p:txBody>
      </p:sp>
      <p:sp>
        <p:nvSpPr>
          <p:cNvPr id="578564" name="Text Box 4"/>
          <p:cNvSpPr txBox="1">
            <a:spLocks noChangeArrowheads="1"/>
          </p:cNvSpPr>
          <p:nvPr/>
        </p:nvSpPr>
        <p:spPr bwMode="auto">
          <a:xfrm>
            <a:off x="4495800" y="1143000"/>
            <a:ext cx="202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i="0"/>
              <a:t>Initial tableau</a:t>
            </a:r>
            <a:endParaRPr lang="en-US" sz="2400" b="0" i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116681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89263"/>
            <a:ext cx="40767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856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2994025"/>
            <a:ext cx="45339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979863"/>
            <a:ext cx="32766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8569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057400"/>
            <a:ext cx="17145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8570" name="Text Box 10"/>
          <p:cNvSpPr txBox="1">
            <a:spLocks noChangeArrowheads="1"/>
          </p:cNvSpPr>
          <p:nvPr/>
        </p:nvSpPr>
        <p:spPr bwMode="auto">
          <a:xfrm>
            <a:off x="4724400" y="4114800"/>
            <a:ext cx="2035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/>
              <a:t>Slack variables</a:t>
            </a:r>
          </a:p>
        </p:txBody>
      </p:sp>
      <p:sp>
        <p:nvSpPr>
          <p:cNvPr id="578571" name="Line 11"/>
          <p:cNvSpPr>
            <a:spLocks noChangeShapeType="1"/>
          </p:cNvSpPr>
          <p:nvPr/>
        </p:nvSpPr>
        <p:spPr bwMode="auto">
          <a:xfrm flipH="1" flipV="1">
            <a:off x="5029200" y="3657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572" name="Text Box 12"/>
          <p:cNvSpPr txBox="1">
            <a:spLocks noChangeArrowheads="1"/>
          </p:cNvSpPr>
          <p:nvPr/>
        </p:nvSpPr>
        <p:spPr bwMode="auto">
          <a:xfrm>
            <a:off x="533400" y="4876800"/>
            <a:ext cx="815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400" b="0" i="0"/>
              <a:t>Assume, for simplicity, that origin is feasible (otherwise have to run a different LP to find first feasible and run the main LP in a revised space)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0" i="0"/>
              <a:t>Simplex method “pivots” variables in and out of the tableau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b="0"/>
              <a:t>Basic</a:t>
            </a:r>
            <a:r>
              <a:rPr lang="en-US" sz="2400" b="0" i="0"/>
              <a:t> variables are on the left hand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4" grpId="0" autoUpdateAnimBg="0"/>
      <p:bldP spid="578570" grpId="0" autoUpdateAnimBg="0"/>
      <p:bldP spid="578571" grpId="0" animBg="1"/>
      <p:bldP spid="57857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52400"/>
            <a:ext cx="8305800" cy="838200"/>
          </a:xfrm>
        </p:spPr>
        <p:txBody>
          <a:bodyPr/>
          <a:lstStyle/>
          <a:p>
            <a:r>
              <a:rPr lang="en-US" sz="4000" smtClean="0"/>
              <a:t>Graphical interpretation of simplex algorithm for linear programming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2286000" y="5410200"/>
            <a:ext cx="36576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2286000" y="1905000"/>
            <a:ext cx="0" cy="3505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3962400" y="3810000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733800" y="1905000"/>
            <a:ext cx="1752600" cy="373380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600200" y="2514600"/>
            <a:ext cx="396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3124200" y="2895600"/>
            <a:ext cx="533400" cy="990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276600" y="339566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/>
              <a:t>c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743200" y="4264025"/>
            <a:ext cx="2103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/>
              <a:t>Feasible region</a:t>
            </a:r>
          </a:p>
        </p:txBody>
      </p:sp>
      <p:sp>
        <p:nvSpPr>
          <p:cNvPr id="579595" name="Line 11"/>
          <p:cNvSpPr>
            <a:spLocks noChangeShapeType="1"/>
          </p:cNvSpPr>
          <p:nvPr/>
        </p:nvSpPr>
        <p:spPr bwMode="auto">
          <a:xfrm>
            <a:off x="1676400" y="5181600"/>
            <a:ext cx="4572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596" name="Text Box 12"/>
          <p:cNvSpPr txBox="1">
            <a:spLocks noChangeArrowheads="1"/>
          </p:cNvSpPr>
          <p:nvPr/>
        </p:nvSpPr>
        <p:spPr bwMode="auto">
          <a:xfrm>
            <a:off x="304800" y="4724400"/>
            <a:ext cx="1493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solidFill>
                  <a:schemeClr val="accent2"/>
                </a:solidFill>
              </a:rPr>
              <a:t>Entering</a:t>
            </a:r>
          </a:p>
          <a:p>
            <a:pPr eaLnBrk="1" hangingPunct="1"/>
            <a:r>
              <a:rPr lang="en-US" sz="2400" b="0" i="0">
                <a:solidFill>
                  <a:schemeClr val="accent2"/>
                </a:solidFill>
              </a:rPr>
              <a:t>variable x</a:t>
            </a:r>
            <a:r>
              <a:rPr lang="en-US" sz="2400" b="0" i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79597" name="Line 13"/>
          <p:cNvSpPr>
            <a:spLocks noChangeShapeType="1"/>
          </p:cNvSpPr>
          <p:nvPr/>
        </p:nvSpPr>
        <p:spPr bwMode="auto">
          <a:xfrm flipV="1">
            <a:off x="1600200" y="2590800"/>
            <a:ext cx="609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598" name="Text Box 14"/>
          <p:cNvSpPr txBox="1">
            <a:spLocks noChangeArrowheads="1"/>
          </p:cNvSpPr>
          <p:nvPr/>
        </p:nvSpPr>
        <p:spPr bwMode="auto">
          <a:xfrm>
            <a:off x="152400" y="2667000"/>
            <a:ext cx="21621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solidFill>
                  <a:srgbClr val="FF0000"/>
                </a:solidFill>
              </a:rPr>
              <a:t>Departing</a:t>
            </a:r>
          </a:p>
          <a:p>
            <a:pPr eaLnBrk="1" hangingPunct="1"/>
            <a:r>
              <a:rPr lang="en-US" sz="2400" b="0" i="0">
                <a:solidFill>
                  <a:srgbClr val="FF0000"/>
                </a:solidFill>
              </a:rPr>
              <a:t>variable is </a:t>
            </a:r>
          </a:p>
          <a:p>
            <a:pPr eaLnBrk="1" hangingPunct="1"/>
            <a:r>
              <a:rPr lang="en-US" sz="2400" b="0" i="0">
                <a:solidFill>
                  <a:srgbClr val="FF0000"/>
                </a:solidFill>
              </a:rPr>
              <a:t>slack variable </a:t>
            </a:r>
          </a:p>
          <a:p>
            <a:pPr eaLnBrk="1" hangingPunct="1"/>
            <a:r>
              <a:rPr lang="en-US" sz="2400" b="0" i="0">
                <a:solidFill>
                  <a:srgbClr val="FF0000"/>
                </a:solidFill>
              </a:rPr>
              <a:t>of the constraint</a:t>
            </a:r>
          </a:p>
        </p:txBody>
      </p:sp>
      <p:sp>
        <p:nvSpPr>
          <p:cNvPr id="579599" name="Freeform 15"/>
          <p:cNvSpPr>
            <a:spLocks/>
          </p:cNvSpPr>
          <p:nvPr/>
        </p:nvSpPr>
        <p:spPr bwMode="auto">
          <a:xfrm flipH="1">
            <a:off x="2286000" y="2463800"/>
            <a:ext cx="304800" cy="3022600"/>
          </a:xfrm>
          <a:custGeom>
            <a:avLst/>
            <a:gdLst>
              <a:gd name="T0" fmla="*/ 2147483647 w 576"/>
              <a:gd name="T1" fmla="*/ 2147483647 h 1904"/>
              <a:gd name="T2" fmla="*/ 0 w 576"/>
              <a:gd name="T3" fmla="*/ 2147483647 h 1904"/>
              <a:gd name="T4" fmla="*/ 2147483647 w 576"/>
              <a:gd name="T5" fmla="*/ 2147483647 h 1904"/>
              <a:gd name="T6" fmla="*/ 0 60000 65536"/>
              <a:gd name="T7" fmla="*/ 0 60000 65536"/>
              <a:gd name="T8" fmla="*/ 0 60000 65536"/>
              <a:gd name="T9" fmla="*/ 0 w 576"/>
              <a:gd name="T10" fmla="*/ 0 h 1904"/>
              <a:gd name="T11" fmla="*/ 576 w 576"/>
              <a:gd name="T12" fmla="*/ 1904 h 19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04">
                <a:moveTo>
                  <a:pt x="576" y="1904"/>
                </a:moveTo>
                <a:cubicBezTo>
                  <a:pt x="288" y="1556"/>
                  <a:pt x="0" y="1208"/>
                  <a:pt x="0" y="896"/>
                </a:cubicBezTo>
                <a:cubicBezTo>
                  <a:pt x="0" y="584"/>
                  <a:pt x="408" y="0"/>
                  <a:pt x="576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600" name="Text Box 16"/>
          <p:cNvSpPr txBox="1">
            <a:spLocks noChangeArrowheads="1"/>
          </p:cNvSpPr>
          <p:nvPr/>
        </p:nvSpPr>
        <p:spPr bwMode="auto">
          <a:xfrm>
            <a:off x="533400" y="1371600"/>
            <a:ext cx="15446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solidFill>
                  <a:srgbClr val="006600"/>
                </a:solidFill>
              </a:rPr>
              <a:t>Entering</a:t>
            </a:r>
          </a:p>
          <a:p>
            <a:pPr eaLnBrk="1" hangingPunct="1"/>
            <a:r>
              <a:rPr lang="en-US" sz="2400" b="0" i="0">
                <a:solidFill>
                  <a:srgbClr val="006600"/>
                </a:solidFill>
              </a:rPr>
              <a:t>variable x1</a:t>
            </a:r>
          </a:p>
        </p:txBody>
      </p:sp>
      <p:sp>
        <p:nvSpPr>
          <p:cNvPr id="579601" name="Text Box 17"/>
          <p:cNvSpPr txBox="1">
            <a:spLocks noChangeArrowheads="1"/>
          </p:cNvSpPr>
          <p:nvPr/>
        </p:nvSpPr>
        <p:spPr bwMode="auto">
          <a:xfrm>
            <a:off x="4343400" y="1463675"/>
            <a:ext cx="1401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solidFill>
                  <a:srgbClr val="660066"/>
                </a:solidFill>
              </a:rPr>
              <a:t>Departing</a:t>
            </a:r>
          </a:p>
          <a:p>
            <a:pPr eaLnBrk="1" hangingPunct="1"/>
            <a:r>
              <a:rPr lang="en-US" sz="2400" b="0" i="0">
                <a:solidFill>
                  <a:srgbClr val="660066"/>
                </a:solidFill>
              </a:rPr>
              <a:t>variable</a:t>
            </a:r>
          </a:p>
        </p:txBody>
      </p:sp>
      <p:sp>
        <p:nvSpPr>
          <p:cNvPr id="579602" name="Line 18"/>
          <p:cNvSpPr>
            <a:spLocks noChangeShapeType="1"/>
          </p:cNvSpPr>
          <p:nvPr/>
        </p:nvSpPr>
        <p:spPr bwMode="auto">
          <a:xfrm>
            <a:off x="1981200" y="2133600"/>
            <a:ext cx="228600" cy="3048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603" name="Line 19"/>
          <p:cNvSpPr>
            <a:spLocks noChangeShapeType="1"/>
          </p:cNvSpPr>
          <p:nvPr/>
        </p:nvSpPr>
        <p:spPr bwMode="auto">
          <a:xfrm flipH="1">
            <a:off x="4114800" y="2133600"/>
            <a:ext cx="304800" cy="30480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927725" y="2862263"/>
            <a:ext cx="1571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/>
              <a:t>Constraints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 flipV="1">
            <a:off x="5334000" y="2590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4495800" y="3124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>
            <a:off x="5562600" y="32766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629400" y="4267200"/>
            <a:ext cx="23653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/>
              <a:t>Each pivot results</a:t>
            </a:r>
          </a:p>
          <a:p>
            <a:pPr eaLnBrk="1" hangingPunct="1"/>
            <a:r>
              <a:rPr lang="en-US" sz="2400" b="0" i="0"/>
              <a:t>in a new tableau</a:t>
            </a:r>
          </a:p>
        </p:txBody>
      </p:sp>
      <p:sp>
        <p:nvSpPr>
          <p:cNvPr id="579609" name="Freeform 25"/>
          <p:cNvSpPr>
            <a:spLocks/>
          </p:cNvSpPr>
          <p:nvPr/>
        </p:nvSpPr>
        <p:spPr bwMode="auto">
          <a:xfrm>
            <a:off x="2286000" y="2209800"/>
            <a:ext cx="1752600" cy="304800"/>
          </a:xfrm>
          <a:custGeom>
            <a:avLst/>
            <a:gdLst>
              <a:gd name="T0" fmla="*/ 0 w 1104"/>
              <a:gd name="T1" fmla="*/ 2147483647 h 192"/>
              <a:gd name="T2" fmla="*/ 2147483647 w 1104"/>
              <a:gd name="T3" fmla="*/ 0 h 192"/>
              <a:gd name="T4" fmla="*/ 2147483647 w 1104"/>
              <a:gd name="T5" fmla="*/ 2147483647 h 192"/>
              <a:gd name="T6" fmla="*/ 0 60000 65536"/>
              <a:gd name="T7" fmla="*/ 0 60000 65536"/>
              <a:gd name="T8" fmla="*/ 0 60000 65536"/>
              <a:gd name="T9" fmla="*/ 0 w 1104"/>
              <a:gd name="T10" fmla="*/ 0 h 192"/>
              <a:gd name="T11" fmla="*/ 1104 w 110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192">
                <a:moveTo>
                  <a:pt x="0" y="192"/>
                </a:moveTo>
                <a:cubicBezTo>
                  <a:pt x="196" y="96"/>
                  <a:pt x="392" y="0"/>
                  <a:pt x="576" y="0"/>
                </a:cubicBezTo>
                <a:cubicBezTo>
                  <a:pt x="760" y="0"/>
                  <a:pt x="1016" y="160"/>
                  <a:pt x="1104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2133600" y="14478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b="0" i="0">
                <a:solidFill>
                  <a:schemeClr val="accent2"/>
                </a:solidFill>
              </a:rPr>
              <a:t>x</a:t>
            </a:r>
            <a:r>
              <a:rPr lang="en-US" sz="2400" b="0" i="0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5911850" y="51054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b="0" i="0">
                <a:solidFill>
                  <a:srgbClr val="006600"/>
                </a:solidFill>
              </a:rPr>
              <a:t>x</a:t>
            </a:r>
            <a:r>
              <a:rPr lang="en-US" sz="2400" b="0" i="0" baseline="-250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79612" name="Text Box 28"/>
          <p:cNvSpPr txBox="1">
            <a:spLocks noChangeArrowheads="1"/>
          </p:cNvSpPr>
          <p:nvPr/>
        </p:nvSpPr>
        <p:spPr bwMode="auto">
          <a:xfrm>
            <a:off x="681038" y="5715000"/>
            <a:ext cx="78771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1085850" indent="-34290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200" b="0" i="0"/>
              <a:t>If you haven’t seen the simplex algorithm, you can review the details, e.g., on wikipedia</a:t>
            </a:r>
          </a:p>
          <a:p>
            <a:pPr eaLnBrk="1" hangingPunct="1">
              <a:buFont typeface="Arial" charset="0"/>
              <a:buChar char="•"/>
            </a:pPr>
            <a:r>
              <a:rPr lang="en-US" sz="1200" b="0" i="0"/>
              <a:t>Interior point methods are another family of algorithms for linear programming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200" b="0" i="0"/>
              <a:t>Polynomial worst-case time, unlike simplex algorithm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200" b="0" i="0"/>
              <a:t>Parallelizable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200" b="0" i="0"/>
              <a:t>Together with crossover, can be a good way to solve the root LP, but never used for other search tree nodes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95" grpId="0" animBg="1"/>
      <p:bldP spid="579596" grpId="0" autoUpdateAnimBg="0"/>
      <p:bldP spid="579597" grpId="0" animBg="1"/>
      <p:bldP spid="579598" grpId="0" autoUpdateAnimBg="0"/>
      <p:bldP spid="579599" grpId="0" animBg="1"/>
      <p:bldP spid="579600" grpId="0" autoUpdateAnimBg="0"/>
      <p:bldP spid="579601" grpId="0" autoUpdateAnimBg="0"/>
      <p:bldP spid="579602" grpId="0" animBg="1"/>
      <p:bldP spid="579603" grpId="0" animBg="1"/>
      <p:bldP spid="579609" grpId="0" animBg="1"/>
      <p:bldP spid="5796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305800" cy="685800"/>
          </a:xfrm>
        </p:spPr>
        <p:txBody>
          <a:bodyPr/>
          <a:lstStyle/>
          <a:p>
            <a:r>
              <a:rPr lang="en-US" sz="2800" b="1" smtClean="0">
                <a:latin typeface="Helvetica" pitchFamily="34" charset="0"/>
              </a:rPr>
              <a:t>Example application: </a:t>
            </a:r>
            <a:br>
              <a:rPr lang="en-US" sz="2800" b="1" smtClean="0">
                <a:latin typeface="Helvetica" pitchFamily="34" charset="0"/>
              </a:rPr>
            </a:br>
            <a:r>
              <a:rPr lang="en-US" sz="2800" b="1" smtClean="0">
                <a:latin typeface="Helvetica" pitchFamily="34" charset="0"/>
              </a:rPr>
              <a:t>Winner determination in multi-</a:t>
            </a:r>
            <a:r>
              <a:rPr lang="en-US" sz="2800" b="1" i="1" smtClean="0">
                <a:solidFill>
                  <a:srgbClr val="0000FC"/>
                </a:solidFill>
                <a:latin typeface="Helvetica" pitchFamily="34" charset="0"/>
              </a:rPr>
              <a:t>item</a:t>
            </a:r>
            <a:r>
              <a:rPr lang="en-US" sz="2800" b="1" smtClean="0">
                <a:latin typeface="Helvetica" pitchFamily="34" charset="0"/>
              </a:rPr>
              <a:t> auctions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192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Auctioning multiple </a:t>
            </a:r>
            <a:r>
              <a:rPr lang="en-US" sz="1600" b="1" i="1" smtClean="0">
                <a:solidFill>
                  <a:srgbClr val="0000FC"/>
                </a:solidFill>
                <a:latin typeface="Helvetica" pitchFamily="34" charset="0"/>
              </a:rPr>
              <a:t>distinguishable</a:t>
            </a:r>
            <a:r>
              <a:rPr lang="en-US" sz="1600" b="1" smtClean="0">
                <a:latin typeface="Helvetica" pitchFamily="34" charset="0"/>
              </a:rPr>
              <a:t> items when </a:t>
            </a:r>
            <a:r>
              <a:rPr lang="en-US" sz="1600" b="1" smtClean="0">
                <a:solidFill>
                  <a:srgbClr val="DC0000"/>
                </a:solidFill>
                <a:latin typeface="Helvetica" pitchFamily="34" charset="0"/>
              </a:rPr>
              <a:t>bidders have preferences over combinations of items: </a:t>
            </a:r>
            <a:r>
              <a:rPr lang="en-US" sz="1600" b="1" i="1" smtClean="0">
                <a:solidFill>
                  <a:srgbClr val="DC0000"/>
                </a:solidFill>
                <a:latin typeface="Helvetica" pitchFamily="34" charset="0"/>
              </a:rPr>
              <a:t>complementarity &amp; substitutability</a:t>
            </a:r>
          </a:p>
          <a:p>
            <a:pPr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Example applications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Allocation of transportation tasks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Allocation of bandwidth</a:t>
            </a:r>
          </a:p>
          <a:p>
            <a:pPr lvl="2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Dynamically in computer networks</a:t>
            </a:r>
          </a:p>
          <a:p>
            <a:pPr lvl="2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Statically e.g. by FCC</a:t>
            </a:r>
          </a:p>
          <a:p>
            <a:pPr lvl="2">
              <a:lnSpc>
                <a:spcPct val="90000"/>
              </a:lnSpc>
            </a:pPr>
            <a:endParaRPr lang="en-US" sz="1600" b="1" smtClean="0">
              <a:latin typeface="Helvetica" pitchFamily="34" charset="0"/>
            </a:endParaRPr>
          </a:p>
          <a:p>
            <a:pPr lvl="2">
              <a:lnSpc>
                <a:spcPct val="90000"/>
              </a:lnSpc>
            </a:pPr>
            <a:endParaRPr lang="en-US" sz="1600" b="1" smtClean="0">
              <a:latin typeface="Helvetica" pitchFamily="34" charset="0"/>
            </a:endParaRPr>
          </a:p>
          <a:p>
            <a:pPr lvl="2">
              <a:lnSpc>
                <a:spcPct val="90000"/>
              </a:lnSpc>
            </a:pPr>
            <a:endParaRPr lang="en-US" sz="1600" b="1" smtClean="0">
              <a:latin typeface="Helvetica" pitchFamily="34" charset="0"/>
            </a:endParaRPr>
          </a:p>
          <a:p>
            <a:pPr lvl="2">
              <a:lnSpc>
                <a:spcPct val="90000"/>
              </a:lnSpc>
            </a:pPr>
            <a:endParaRPr lang="en-US" sz="1600" b="1" smtClean="0">
              <a:latin typeface="Helvetic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Sourcing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Electricity markets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Securities markets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Liquidation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Reinsurance markets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Retail ecommerce: collectibles, flights-hotels-event tickets</a:t>
            </a:r>
          </a:p>
          <a:p>
            <a:pPr lvl="1">
              <a:lnSpc>
                <a:spcPct val="90000"/>
              </a:lnSpc>
            </a:pPr>
            <a:r>
              <a:rPr lang="en-US" sz="1600" b="1" smtClean="0">
                <a:latin typeface="Helvetica" pitchFamily="34" charset="0"/>
              </a:rPr>
              <a:t>Resource &amp; task allocation in operating systems &amp; mobile agent platforms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886200" y="3048000"/>
          <a:ext cx="19812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3" imgW="6121400" imgH="3594100" progId="">
                  <p:embed/>
                </p:oleObj>
              </mc:Choice>
              <mc:Fallback>
                <p:oleObj r:id="rId3" imgW="6121400" imgH="35941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048000"/>
                        <a:ext cx="19812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762000"/>
          </a:xfrm>
        </p:spPr>
        <p:txBody>
          <a:bodyPr/>
          <a:lstStyle/>
          <a:p>
            <a:r>
              <a:rPr lang="en-US" sz="3200" smtClean="0"/>
              <a:t>Speeding up the use of linear programs in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297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If LP returns a solution where all integer variables have integer values, then that is the solution to that node and no further search is needed below that node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Instead of simplex in the LP, use simplex in the DUAL because after branching, the previous DUAL solution is still feasible and a good starting point for simplex at the new node (see next slide)</a:t>
            </a:r>
          </a:p>
          <a:p>
            <a:pPr lvl="1">
              <a:lnSpc>
                <a:spcPct val="80000"/>
              </a:lnSpc>
            </a:pPr>
            <a:r>
              <a:rPr lang="en-US" sz="2000" b="1" smtClean="0"/>
              <a:t>Thrm.</a:t>
            </a:r>
            <a:r>
              <a:rPr lang="en-US" sz="2000" smtClean="0"/>
              <a:t> LP optimum value = DUAL optimum value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5200"/>
            <a:ext cx="777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859088" y="5943600"/>
            <a:ext cx="2017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000" i="0"/>
              <a:t>aka</a:t>
            </a:r>
            <a:r>
              <a:rPr lang="en-US" sz="2000"/>
              <a:t> shadow price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V="1">
            <a:off x="4876800" y="6172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1143000"/>
          </a:xfrm>
        </p:spPr>
        <p:txBody>
          <a:bodyPr/>
          <a:lstStyle/>
          <a:p>
            <a:r>
              <a:rPr lang="en-US" sz="3600" smtClean="0"/>
              <a:t>Interlude: primal LP and dual LP in general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114800"/>
          </a:xfrm>
        </p:spPr>
        <p:txBody>
          <a:bodyPr/>
          <a:lstStyle/>
          <a:p>
            <a:r>
              <a:rPr lang="en-US" smtClean="0"/>
              <a:t>Primal: Maximize </a:t>
            </a:r>
            <a:r>
              <a:rPr lang="en-US" b="1" smtClean="0"/>
              <a:t>c</a:t>
            </a:r>
            <a:r>
              <a:rPr lang="en-US" baseline="30000" smtClean="0"/>
              <a:t>T</a:t>
            </a:r>
            <a:r>
              <a:rPr lang="en-US" b="1" smtClean="0"/>
              <a:t>x</a:t>
            </a:r>
            <a:r>
              <a:rPr lang="en-US" smtClean="0"/>
              <a:t> subject to </a:t>
            </a:r>
            <a:r>
              <a:rPr lang="en-US" i="1" smtClean="0"/>
              <a:t>A</a:t>
            </a:r>
            <a:r>
              <a:rPr lang="en-US" b="1" smtClean="0"/>
              <a:t>x</a:t>
            </a:r>
            <a:r>
              <a:rPr lang="en-US" smtClean="0"/>
              <a:t> ≤ </a:t>
            </a:r>
            <a:r>
              <a:rPr lang="en-US" b="1" smtClean="0"/>
              <a:t>b</a:t>
            </a:r>
            <a:r>
              <a:rPr lang="en-US" smtClean="0"/>
              <a:t>, </a:t>
            </a:r>
            <a:r>
              <a:rPr lang="en-US" b="1" smtClean="0"/>
              <a:t>x</a:t>
            </a:r>
            <a:r>
              <a:rPr lang="en-US" smtClean="0"/>
              <a:t> ≥ 0</a:t>
            </a:r>
          </a:p>
          <a:p>
            <a:r>
              <a:rPr lang="en-US" smtClean="0"/>
              <a:t>Dual: Minimize </a:t>
            </a:r>
            <a:r>
              <a:rPr lang="en-US" b="1" smtClean="0"/>
              <a:t>b</a:t>
            </a:r>
            <a:r>
              <a:rPr lang="en-US" baseline="30000" smtClean="0"/>
              <a:t>T</a:t>
            </a:r>
            <a:r>
              <a:rPr lang="en-US" b="1" smtClean="0"/>
              <a:t>y</a:t>
            </a:r>
            <a:r>
              <a:rPr lang="en-US" smtClean="0"/>
              <a:t> subject to </a:t>
            </a:r>
            <a:r>
              <a:rPr lang="en-US" i="1" smtClean="0"/>
              <a:t>A</a:t>
            </a:r>
            <a:r>
              <a:rPr lang="en-US" baseline="30000" smtClean="0"/>
              <a:t>T</a:t>
            </a:r>
            <a:r>
              <a:rPr lang="en-US" b="1" smtClean="0"/>
              <a:t>y</a:t>
            </a:r>
            <a:r>
              <a:rPr lang="en-US" smtClean="0"/>
              <a:t> ≥ </a:t>
            </a:r>
            <a:r>
              <a:rPr lang="en-US" b="1" smtClean="0"/>
              <a:t>c</a:t>
            </a:r>
            <a:r>
              <a:rPr lang="en-US" smtClean="0"/>
              <a:t>, </a:t>
            </a:r>
            <a:r>
              <a:rPr lang="en-US" b="1" smtClean="0"/>
              <a:t>y</a:t>
            </a:r>
            <a:r>
              <a:rPr lang="en-US" smtClean="0"/>
              <a:t> ≥ 0</a:t>
            </a:r>
          </a:p>
          <a:p>
            <a:r>
              <a:rPr lang="en-US" smtClean="0"/>
              <a:t>Facts: </a:t>
            </a:r>
          </a:p>
          <a:p>
            <a:pPr lvl="1"/>
            <a:r>
              <a:rPr lang="en-US" smtClean="0"/>
              <a:t>Dual of the dual is the primal</a:t>
            </a:r>
          </a:p>
          <a:p>
            <a:pPr lvl="1"/>
            <a:r>
              <a:rPr lang="en-US" smtClean="0"/>
              <a:t>At an optimum, the objective values of the primal and dual are the same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Back to the winner determination example…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Example showing DUAL is feasible at children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741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Goods: {1,2,3}, Bids: &lt;{1,2},$4&gt;, &lt;{1,3},$3&gt;, &lt;{2,3},$2&gt;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279525"/>
            <a:ext cx="26431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98450" y="12192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LP</a:t>
            </a:r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1250950"/>
            <a:ext cx="22764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83125" y="1219200"/>
            <a:ext cx="1031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DUAL</a:t>
            </a:r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33600"/>
            <a:ext cx="1905000" cy="54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2209800"/>
            <a:ext cx="2166937" cy="525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30550"/>
            <a:ext cx="9144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2286000" y="3048000"/>
            <a:ext cx="2286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564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28963"/>
            <a:ext cx="9144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572000" y="3048000"/>
            <a:ext cx="2286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566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43400"/>
            <a:ext cx="1828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7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267200"/>
            <a:ext cx="213360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6200" y="3962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LP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4876800" y="39624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LP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057400" y="3962400"/>
            <a:ext cx="1031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DUAL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6858000" y="3962400"/>
            <a:ext cx="1031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DUAL</a:t>
            </a:r>
          </a:p>
        </p:txBody>
      </p:sp>
      <p:pic>
        <p:nvPicPr>
          <p:cNvPr id="23572" name="Picture 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343400"/>
            <a:ext cx="18288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3" name="Picture 2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343400"/>
            <a:ext cx="2128838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47638" y="5641975"/>
            <a:ext cx="1895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800" b="0" i="0">
                <a:ea typeface="ＭＳ Ｐゴシック" pitchFamily="34" charset="-128"/>
              </a:rPr>
              <a:t>Root solution is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no longer feasible 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(</a:t>
            </a:r>
            <a:r>
              <a:rPr lang="en-US" sz="1800" b="0">
                <a:ea typeface="ＭＳ Ｐゴシック" pitchFamily="34" charset="-128"/>
              </a:rPr>
              <a:t>x</a:t>
            </a:r>
            <a:r>
              <a:rPr lang="en-US" sz="1800" b="0" i="0" baseline="-25000">
                <a:ea typeface="ＭＳ Ｐゴシック" pitchFamily="34" charset="-128"/>
              </a:rPr>
              <a:t>2</a:t>
            </a:r>
            <a:r>
              <a:rPr lang="en-US" sz="1800" b="0" i="0">
                <a:ea typeface="ＭＳ Ｐゴシック" pitchFamily="34" charset="-128"/>
              </a:rPr>
              <a:t> &gt; 0)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667000" y="5689600"/>
            <a:ext cx="1704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800" b="0" i="0">
                <a:ea typeface="ＭＳ Ｐゴシック" pitchFamily="34" charset="-128"/>
              </a:rPr>
              <a:t>Root solution is 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still feasible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(for any </a:t>
            </a:r>
            <a:r>
              <a:rPr lang="en-US" sz="1800" b="0">
                <a:ea typeface="ＭＳ Ｐゴシック" pitchFamily="34" charset="-128"/>
              </a:rPr>
              <a:t>y</a:t>
            </a:r>
            <a:r>
              <a:rPr lang="en-US" sz="1800" b="0" i="0" baseline="-25000">
                <a:ea typeface="ＭＳ Ｐゴシック" pitchFamily="34" charset="-128"/>
              </a:rPr>
              <a:t>4</a:t>
            </a:r>
            <a:r>
              <a:rPr lang="en-US" sz="1800" b="0" i="0">
                <a:ea typeface="ＭＳ Ｐゴシック" pitchFamily="34" charset="-128"/>
              </a:rPr>
              <a:t>)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5037138" y="5688013"/>
            <a:ext cx="18970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800" b="0" i="0">
                <a:ea typeface="ＭＳ Ｐゴシック" pitchFamily="34" charset="-128"/>
              </a:rPr>
              <a:t>Root solution is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no longer feasible 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(</a:t>
            </a:r>
            <a:r>
              <a:rPr lang="en-US" sz="1800" b="0">
                <a:ea typeface="ＭＳ Ｐゴシック" pitchFamily="34" charset="-128"/>
              </a:rPr>
              <a:t>x</a:t>
            </a:r>
            <a:r>
              <a:rPr lang="en-US" sz="1800" b="0" i="0" baseline="-25000">
                <a:ea typeface="ＭＳ Ｐゴシック" pitchFamily="34" charset="-128"/>
              </a:rPr>
              <a:t>2</a:t>
            </a:r>
            <a:r>
              <a:rPr lang="en-US" sz="1800" b="0" i="0">
                <a:ea typeface="ＭＳ Ｐゴシック" pitchFamily="34" charset="-128"/>
              </a:rPr>
              <a:t> &lt; 1)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7378700" y="5643563"/>
            <a:ext cx="17033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800" b="0" i="0">
                <a:ea typeface="ＭＳ Ｐゴシック" pitchFamily="34" charset="-128"/>
              </a:rPr>
              <a:t>Root solution is 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still feasible</a:t>
            </a:r>
          </a:p>
          <a:p>
            <a:pPr eaLnBrk="1" hangingPunct="1"/>
            <a:r>
              <a:rPr lang="en-US" sz="1800" b="0" i="0">
                <a:ea typeface="ＭＳ Ｐゴシック" pitchFamily="34" charset="-128"/>
              </a:rPr>
              <a:t>(for </a:t>
            </a:r>
            <a:r>
              <a:rPr lang="en-US" sz="1800" b="0">
                <a:ea typeface="ＭＳ Ｐゴシック" pitchFamily="34" charset="-128"/>
              </a:rPr>
              <a:t>y</a:t>
            </a:r>
            <a:r>
              <a:rPr lang="en-US" sz="1800" b="0" i="0" baseline="-25000">
                <a:ea typeface="ＭＳ Ｐゴシック" pitchFamily="34" charset="-128"/>
              </a:rPr>
              <a:t>4</a:t>
            </a:r>
            <a:r>
              <a:rPr lang="en-US" sz="1800" b="0" i="0">
                <a:ea typeface="ＭＳ Ｐゴシック" pitchFamily="34" charset="-128"/>
              </a:rPr>
              <a:t> =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smtClean="0"/>
              <a:t>Branch-and-cut</a:t>
            </a:r>
            <a:r>
              <a:rPr lang="en-US" smtClean="0"/>
              <a:t> 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Cutting planes (aka cuts)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Extra linear constraints can be added to the LP to reduce the LP polytope and thus give tighter bounds (less optimistic h-values) if the constraints are guaranteed to not exclude any integer solutions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Applications-specific vs. general-purpose cuts</a:t>
            </a:r>
          </a:p>
          <a:p>
            <a:pPr>
              <a:lnSpc>
                <a:spcPct val="90000"/>
              </a:lnSpc>
            </a:pPr>
            <a:r>
              <a:rPr lang="en-US" sz="2400" i="1" smtClean="0"/>
              <a:t>Branch-and-cut algorithm</a:t>
            </a:r>
            <a:r>
              <a:rPr lang="en-US" sz="2400" smtClean="0"/>
              <a:t> = branch-and-bound algorithm that uses cuts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 </a:t>
            </a:r>
            <a:r>
              <a:rPr lang="en-US" sz="2000" i="1" smtClean="0"/>
              <a:t>global cut</a:t>
            </a:r>
            <a:r>
              <a:rPr lang="en-US" sz="2000" smtClean="0"/>
              <a:t> is valid throughout the search tree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 </a:t>
            </a:r>
            <a:r>
              <a:rPr lang="en-US" sz="2000" i="1" smtClean="0"/>
              <a:t>local cut</a:t>
            </a:r>
            <a:r>
              <a:rPr lang="en-US" sz="2000" smtClean="0"/>
              <a:t> is guaranteed to be valid only in the subtree below the node at which it was generated (and thus needs to be removed from consideration when not in that subtree)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Example of a cut that is valid for winner determination: </a:t>
            </a:r>
            <a:br>
              <a:rPr lang="en-US" sz="4000" smtClean="0"/>
            </a:br>
            <a:r>
              <a:rPr lang="en-US" sz="4000" i="1" smtClean="0"/>
              <a:t>Odd hole inequality</a:t>
            </a:r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2438400" y="3581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2819400" y="4800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09600" y="2286000"/>
            <a:ext cx="21256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/>
              <a:t>E.g., 5-hole</a:t>
            </a:r>
          </a:p>
        </p:txBody>
      </p:sp>
      <p:sp>
        <p:nvSpPr>
          <p:cNvPr id="26630" name="Oval 7"/>
          <p:cNvSpPr>
            <a:spLocks noChangeArrowheads="1"/>
          </p:cNvSpPr>
          <p:nvPr/>
        </p:nvSpPr>
        <p:spPr bwMode="auto">
          <a:xfrm>
            <a:off x="3581400" y="2819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4724400" y="3429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9"/>
          <p:cNvSpPr>
            <a:spLocks noChangeArrowheads="1"/>
          </p:cNvSpPr>
          <p:nvPr/>
        </p:nvSpPr>
        <p:spPr bwMode="auto">
          <a:xfrm>
            <a:off x="4114800" y="4800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2743200" y="4038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3276600" y="5105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V="1">
            <a:off x="4572000" y="38862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>
            <a:off x="4038600" y="3124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 flipV="1">
            <a:off x="2819400" y="3200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Text Box 15"/>
          <p:cNvSpPr txBox="1">
            <a:spLocks noChangeArrowheads="1"/>
          </p:cNvSpPr>
          <p:nvPr/>
        </p:nvSpPr>
        <p:spPr bwMode="auto">
          <a:xfrm>
            <a:off x="3209925" y="3886200"/>
            <a:ext cx="1362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400"/>
              <a:t>No chord</a:t>
            </a:r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 flipH="1" flipV="1">
            <a:off x="2057400" y="34290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 flipH="1">
            <a:off x="1676400" y="3962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8"/>
          <p:cNvSpPr>
            <a:spLocks noChangeShapeType="1"/>
          </p:cNvSpPr>
          <p:nvPr/>
        </p:nvSpPr>
        <p:spPr bwMode="auto">
          <a:xfrm flipV="1">
            <a:off x="3962400" y="2514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 flipH="1" flipV="1">
            <a:off x="4876800" y="25908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20"/>
          <p:cNvSpPr>
            <a:spLocks noChangeShapeType="1"/>
          </p:cNvSpPr>
          <p:nvPr/>
        </p:nvSpPr>
        <p:spPr bwMode="auto">
          <a:xfrm>
            <a:off x="51816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1"/>
          <p:cNvSpPr>
            <a:spLocks noChangeShapeType="1"/>
          </p:cNvSpPr>
          <p:nvPr/>
        </p:nvSpPr>
        <p:spPr bwMode="auto">
          <a:xfrm>
            <a:off x="4495800" y="5181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Text Box 22"/>
          <p:cNvSpPr txBox="1">
            <a:spLocks noChangeArrowheads="1"/>
          </p:cNvSpPr>
          <p:nvPr/>
        </p:nvSpPr>
        <p:spPr bwMode="auto">
          <a:xfrm>
            <a:off x="2819400" y="47244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800"/>
              <a:t>x</a:t>
            </a:r>
            <a:r>
              <a:rPr lang="en-US" sz="2800" baseline="-25000"/>
              <a:t>1</a:t>
            </a:r>
          </a:p>
        </p:txBody>
      </p:sp>
      <p:sp>
        <p:nvSpPr>
          <p:cNvPr id="26646" name="Text Box 23"/>
          <p:cNvSpPr txBox="1">
            <a:spLocks noChangeArrowheads="1"/>
          </p:cNvSpPr>
          <p:nvPr/>
        </p:nvSpPr>
        <p:spPr bwMode="auto">
          <a:xfrm>
            <a:off x="2438400" y="35052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800"/>
              <a:t>x</a:t>
            </a:r>
            <a:r>
              <a:rPr lang="en-US" sz="2800" baseline="-25000"/>
              <a:t>2</a:t>
            </a:r>
          </a:p>
        </p:txBody>
      </p:sp>
      <p:sp>
        <p:nvSpPr>
          <p:cNvPr id="26647" name="Text Box 24"/>
          <p:cNvSpPr txBox="1">
            <a:spLocks noChangeArrowheads="1"/>
          </p:cNvSpPr>
          <p:nvPr/>
        </p:nvSpPr>
        <p:spPr bwMode="auto">
          <a:xfrm>
            <a:off x="4724400" y="33528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800"/>
              <a:t>x</a:t>
            </a:r>
            <a:r>
              <a:rPr lang="en-US" sz="2800" baseline="-25000"/>
              <a:t>3</a:t>
            </a:r>
          </a:p>
        </p:txBody>
      </p:sp>
      <p:sp>
        <p:nvSpPr>
          <p:cNvPr id="26648" name="Text Box 25"/>
          <p:cNvSpPr txBox="1">
            <a:spLocks noChangeArrowheads="1"/>
          </p:cNvSpPr>
          <p:nvPr/>
        </p:nvSpPr>
        <p:spPr bwMode="auto">
          <a:xfrm>
            <a:off x="3581400" y="27432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800"/>
              <a:t>x</a:t>
            </a:r>
            <a:r>
              <a:rPr lang="en-US" sz="2800" baseline="-25000"/>
              <a:t>8</a:t>
            </a:r>
          </a:p>
        </p:txBody>
      </p:sp>
      <p:sp>
        <p:nvSpPr>
          <p:cNvPr id="26649" name="Text Box 26"/>
          <p:cNvSpPr txBox="1">
            <a:spLocks noChangeArrowheads="1"/>
          </p:cNvSpPr>
          <p:nvPr/>
        </p:nvSpPr>
        <p:spPr bwMode="auto">
          <a:xfrm>
            <a:off x="4089400" y="47244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800"/>
              <a:t>x</a:t>
            </a:r>
            <a:r>
              <a:rPr lang="en-US" sz="2800" baseline="-25000"/>
              <a:t>6</a:t>
            </a:r>
          </a:p>
        </p:txBody>
      </p:sp>
      <p:sp>
        <p:nvSpPr>
          <p:cNvPr id="26650" name="Text Box 27"/>
          <p:cNvSpPr txBox="1">
            <a:spLocks noChangeArrowheads="1"/>
          </p:cNvSpPr>
          <p:nvPr/>
        </p:nvSpPr>
        <p:spPr bwMode="auto">
          <a:xfrm>
            <a:off x="381000" y="5638800"/>
            <a:ext cx="6899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000" b="0" i="0" dirty="0"/>
              <a:t>Edge means that bids share items, so both bids cannot be accepted</a:t>
            </a:r>
          </a:p>
        </p:txBody>
      </p:sp>
      <p:sp>
        <p:nvSpPr>
          <p:cNvPr id="26651" name="Rectangle 28"/>
          <p:cNvSpPr>
            <a:spLocks noChangeArrowheads="1"/>
          </p:cNvSpPr>
          <p:nvPr/>
        </p:nvSpPr>
        <p:spPr bwMode="auto">
          <a:xfrm>
            <a:off x="1793081" y="6035675"/>
            <a:ext cx="43386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+ x</a:t>
            </a:r>
            <a:r>
              <a:rPr lang="en-US" baseline="-25000" dirty="0"/>
              <a:t>3</a:t>
            </a:r>
            <a:r>
              <a:rPr lang="en-US" dirty="0"/>
              <a:t> + x</a:t>
            </a:r>
            <a:r>
              <a:rPr lang="en-US" baseline="-25000" dirty="0"/>
              <a:t>6</a:t>
            </a:r>
            <a:r>
              <a:rPr lang="en-US" dirty="0"/>
              <a:t> + x</a:t>
            </a:r>
            <a:r>
              <a:rPr lang="en-US" baseline="-25000" dirty="0"/>
              <a:t>8</a:t>
            </a:r>
            <a:r>
              <a:rPr lang="en-US" dirty="0"/>
              <a:t> ≤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52400"/>
            <a:ext cx="8305800" cy="1143000"/>
          </a:xfrm>
        </p:spPr>
        <p:txBody>
          <a:bodyPr/>
          <a:lstStyle/>
          <a:p>
            <a:r>
              <a:rPr lang="en-US" sz="4000" smtClean="0"/>
              <a:t>Separation using cuts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286000" y="56388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2286000" y="21336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3962400" y="4038600"/>
            <a:ext cx="2057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733800" y="2133600"/>
            <a:ext cx="198120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1600200" y="28194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29"/>
          <p:cNvSpPr>
            <a:spLocks noChangeShapeType="1"/>
          </p:cNvSpPr>
          <p:nvPr/>
        </p:nvSpPr>
        <p:spPr bwMode="auto">
          <a:xfrm flipH="1">
            <a:off x="4075113" y="253047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Text Box 30"/>
          <p:cNvSpPr txBox="1">
            <a:spLocks noChangeArrowheads="1"/>
          </p:cNvSpPr>
          <p:nvPr/>
        </p:nvSpPr>
        <p:spPr bwMode="auto">
          <a:xfrm>
            <a:off x="4379913" y="2209800"/>
            <a:ext cx="1487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000"/>
              <a:t>LP optimum</a:t>
            </a:r>
          </a:p>
        </p:txBody>
      </p:sp>
      <p:sp>
        <p:nvSpPr>
          <p:cNvPr id="27658" name="Oval 32"/>
          <p:cNvSpPr>
            <a:spLocks noChangeArrowheads="1"/>
          </p:cNvSpPr>
          <p:nvPr/>
        </p:nvSpPr>
        <p:spPr bwMode="auto">
          <a:xfrm>
            <a:off x="22479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34"/>
          <p:cNvSpPr>
            <a:spLocks noChangeArrowheads="1"/>
          </p:cNvSpPr>
          <p:nvPr/>
        </p:nvSpPr>
        <p:spPr bwMode="auto">
          <a:xfrm>
            <a:off x="22479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35"/>
          <p:cNvSpPr>
            <a:spLocks noChangeArrowheads="1"/>
          </p:cNvSpPr>
          <p:nvPr/>
        </p:nvSpPr>
        <p:spPr bwMode="auto">
          <a:xfrm>
            <a:off x="22479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Oval 36"/>
          <p:cNvSpPr>
            <a:spLocks noChangeArrowheads="1"/>
          </p:cNvSpPr>
          <p:nvPr/>
        </p:nvSpPr>
        <p:spPr bwMode="auto">
          <a:xfrm>
            <a:off x="22479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Oval 37"/>
          <p:cNvSpPr>
            <a:spLocks noChangeArrowheads="1"/>
          </p:cNvSpPr>
          <p:nvPr/>
        </p:nvSpPr>
        <p:spPr bwMode="auto">
          <a:xfrm>
            <a:off x="2247900" y="5600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Oval 38"/>
          <p:cNvSpPr>
            <a:spLocks noChangeArrowheads="1"/>
          </p:cNvSpPr>
          <p:nvPr/>
        </p:nvSpPr>
        <p:spPr bwMode="auto">
          <a:xfrm>
            <a:off x="2895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Oval 39"/>
          <p:cNvSpPr>
            <a:spLocks noChangeArrowheads="1"/>
          </p:cNvSpPr>
          <p:nvPr/>
        </p:nvSpPr>
        <p:spPr bwMode="auto">
          <a:xfrm>
            <a:off x="2895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Oval 40"/>
          <p:cNvSpPr>
            <a:spLocks noChangeArrowheads="1"/>
          </p:cNvSpPr>
          <p:nvPr/>
        </p:nvSpPr>
        <p:spPr bwMode="auto">
          <a:xfrm>
            <a:off x="28956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41"/>
          <p:cNvSpPr>
            <a:spLocks noChangeArrowheads="1"/>
          </p:cNvSpPr>
          <p:nvPr/>
        </p:nvSpPr>
        <p:spPr bwMode="auto">
          <a:xfrm>
            <a:off x="2895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Oval 42"/>
          <p:cNvSpPr>
            <a:spLocks noChangeArrowheads="1"/>
          </p:cNvSpPr>
          <p:nvPr/>
        </p:nvSpPr>
        <p:spPr bwMode="auto">
          <a:xfrm>
            <a:off x="2895600" y="5600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Oval 43"/>
          <p:cNvSpPr>
            <a:spLocks noChangeArrowheads="1"/>
          </p:cNvSpPr>
          <p:nvPr/>
        </p:nvSpPr>
        <p:spPr bwMode="auto">
          <a:xfrm>
            <a:off x="35052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Oval 44"/>
          <p:cNvSpPr>
            <a:spLocks noChangeArrowheads="1"/>
          </p:cNvSpPr>
          <p:nvPr/>
        </p:nvSpPr>
        <p:spPr bwMode="auto">
          <a:xfrm>
            <a:off x="35052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Oval 45"/>
          <p:cNvSpPr>
            <a:spLocks noChangeArrowheads="1"/>
          </p:cNvSpPr>
          <p:nvPr/>
        </p:nvSpPr>
        <p:spPr bwMode="auto">
          <a:xfrm>
            <a:off x="35052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Oval 46"/>
          <p:cNvSpPr>
            <a:spLocks noChangeArrowheads="1"/>
          </p:cNvSpPr>
          <p:nvPr/>
        </p:nvSpPr>
        <p:spPr bwMode="auto">
          <a:xfrm>
            <a:off x="35052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Oval 47"/>
          <p:cNvSpPr>
            <a:spLocks noChangeArrowheads="1"/>
          </p:cNvSpPr>
          <p:nvPr/>
        </p:nvSpPr>
        <p:spPr bwMode="auto">
          <a:xfrm>
            <a:off x="3505200" y="5600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Oval 48"/>
          <p:cNvSpPr>
            <a:spLocks noChangeArrowheads="1"/>
          </p:cNvSpPr>
          <p:nvPr/>
        </p:nvSpPr>
        <p:spPr bwMode="auto">
          <a:xfrm>
            <a:off x="4038600" y="3124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Oval 49"/>
          <p:cNvSpPr>
            <a:spLocks noChangeArrowheads="1"/>
          </p:cNvSpPr>
          <p:nvPr/>
        </p:nvSpPr>
        <p:spPr bwMode="auto">
          <a:xfrm>
            <a:off x="40386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Oval 50"/>
          <p:cNvSpPr>
            <a:spLocks noChangeArrowheads="1"/>
          </p:cNvSpPr>
          <p:nvPr/>
        </p:nvSpPr>
        <p:spPr bwMode="auto">
          <a:xfrm>
            <a:off x="40386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Oval 51"/>
          <p:cNvSpPr>
            <a:spLocks noChangeArrowheads="1"/>
          </p:cNvSpPr>
          <p:nvPr/>
        </p:nvSpPr>
        <p:spPr bwMode="auto">
          <a:xfrm>
            <a:off x="40386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Oval 52"/>
          <p:cNvSpPr>
            <a:spLocks noChangeArrowheads="1"/>
          </p:cNvSpPr>
          <p:nvPr/>
        </p:nvSpPr>
        <p:spPr bwMode="auto">
          <a:xfrm>
            <a:off x="4038600" y="5600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Oval 54"/>
          <p:cNvSpPr>
            <a:spLocks noChangeArrowheads="1"/>
          </p:cNvSpPr>
          <p:nvPr/>
        </p:nvSpPr>
        <p:spPr bwMode="auto">
          <a:xfrm>
            <a:off x="4572000" y="434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Oval 55"/>
          <p:cNvSpPr>
            <a:spLocks noChangeArrowheads="1"/>
          </p:cNvSpPr>
          <p:nvPr/>
        </p:nvSpPr>
        <p:spPr bwMode="auto">
          <a:xfrm>
            <a:off x="4572000" y="4953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3733800" y="3352800"/>
            <a:ext cx="1317625" cy="3140075"/>
            <a:chOff x="2352" y="2112"/>
            <a:chExt cx="830" cy="1978"/>
          </a:xfrm>
        </p:grpSpPr>
        <p:sp>
          <p:nvSpPr>
            <p:cNvPr id="27687" name="Line 58"/>
            <p:cNvSpPr>
              <a:spLocks noChangeShapeType="1"/>
            </p:cNvSpPr>
            <p:nvPr/>
          </p:nvSpPr>
          <p:spPr bwMode="auto">
            <a:xfrm flipV="1">
              <a:off x="2784" y="2112"/>
              <a:ext cx="48" cy="1728"/>
            </a:xfrm>
            <a:prstGeom prst="line">
              <a:avLst/>
            </a:prstGeom>
            <a:noFill/>
            <a:ln w="38100">
              <a:solidFill>
                <a:srgbClr val="D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Text Box 59"/>
            <p:cNvSpPr txBox="1">
              <a:spLocks noChangeArrowheads="1"/>
            </p:cNvSpPr>
            <p:nvPr/>
          </p:nvSpPr>
          <p:spPr bwMode="auto">
            <a:xfrm>
              <a:off x="2352" y="3840"/>
              <a:ext cx="8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2000">
                  <a:solidFill>
                    <a:srgbClr val="DC0000"/>
                  </a:solidFill>
                </a:rPr>
                <a:t>Invalid cut</a:t>
              </a:r>
            </a:p>
          </p:txBody>
        </p:sp>
      </p:grp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4648200" y="3581400"/>
            <a:ext cx="3625850" cy="2362200"/>
            <a:chOff x="2928" y="2256"/>
            <a:chExt cx="2284" cy="1488"/>
          </a:xfrm>
        </p:grpSpPr>
        <p:sp>
          <p:nvSpPr>
            <p:cNvPr id="27685" name="Line 60"/>
            <p:cNvSpPr>
              <a:spLocks noChangeShapeType="1"/>
            </p:cNvSpPr>
            <p:nvPr/>
          </p:nvSpPr>
          <p:spPr bwMode="auto">
            <a:xfrm flipH="1">
              <a:off x="2928" y="2496"/>
              <a:ext cx="336" cy="1248"/>
            </a:xfrm>
            <a:prstGeom prst="line">
              <a:avLst/>
            </a:prstGeom>
            <a:noFill/>
            <a:ln w="38100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Text Box 61"/>
            <p:cNvSpPr txBox="1">
              <a:spLocks noChangeArrowheads="1"/>
            </p:cNvSpPr>
            <p:nvPr/>
          </p:nvSpPr>
          <p:spPr bwMode="auto">
            <a:xfrm>
              <a:off x="3024" y="2256"/>
              <a:ext cx="2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2000">
                  <a:solidFill>
                    <a:srgbClr val="0000FC"/>
                  </a:solidFill>
                </a:rPr>
                <a:t>Valid cut that does not separate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743200" y="2590800"/>
            <a:ext cx="4851400" cy="838200"/>
            <a:chOff x="1728" y="1632"/>
            <a:chExt cx="3056" cy="528"/>
          </a:xfrm>
        </p:grpSpPr>
        <p:sp>
          <p:nvSpPr>
            <p:cNvPr id="27683" name="Line 62"/>
            <p:cNvSpPr>
              <a:spLocks noChangeShapeType="1"/>
            </p:cNvSpPr>
            <p:nvPr/>
          </p:nvSpPr>
          <p:spPr bwMode="auto">
            <a:xfrm>
              <a:off x="1728" y="1632"/>
              <a:ext cx="1440" cy="432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Text Box 63"/>
            <p:cNvSpPr txBox="1">
              <a:spLocks noChangeArrowheads="1"/>
            </p:cNvSpPr>
            <p:nvPr/>
          </p:nvSpPr>
          <p:spPr bwMode="auto">
            <a:xfrm>
              <a:off x="3120" y="1910"/>
              <a:ext cx="16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2000">
                  <a:solidFill>
                    <a:srgbClr val="009900"/>
                  </a:solidFill>
                </a:rPr>
                <a:t>Valid cut that separates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find cuts that separate?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For some cut families (and/or some problems), there are polynomial-time algorithms for finding a separating cut</a:t>
            </a:r>
          </a:p>
          <a:p>
            <a:r>
              <a:rPr lang="en-US" smtClean="0"/>
              <a:t>Otherwise, use:</a:t>
            </a:r>
          </a:p>
          <a:p>
            <a:pPr lvl="1"/>
            <a:r>
              <a:rPr lang="en-US" smtClean="0"/>
              <a:t>Generate a cut</a:t>
            </a:r>
          </a:p>
          <a:p>
            <a:pPr lvl="2"/>
            <a:r>
              <a:rPr lang="en-US" smtClean="0"/>
              <a:t>Generation preferably biased towards cuts that are likely to separate</a:t>
            </a:r>
          </a:p>
          <a:p>
            <a:pPr lvl="1"/>
            <a:r>
              <a:rPr lang="en-US" smtClean="0"/>
              <a:t>Test whether it separates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z="3600" smtClean="0"/>
              <a:t>Gomory mixed integer cut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Most powerful general-purpose cut for many problems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Applicable to all problems, where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constraints and objective are linear,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the problem has integer variables and potentially also real variables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Cut is generated using the LP optimum so that the cut separates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68288" y="76200"/>
            <a:ext cx="8570912" cy="609600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First, a simple version for problems with no real-valued variables</a:t>
            </a: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75" y="762000"/>
            <a:ext cx="85947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3597057"/>
            <a:ext cx="85947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000" dirty="0">
                <a:solidFill>
                  <a:srgbClr val="0070C0"/>
                </a:solidFill>
                <a:ea typeface="ＭＳ Ｐゴシック" pitchFamily="34" charset="-128"/>
              </a:rPr>
              <a:t>Amazing tidbit (which we will not use)… </a:t>
            </a:r>
            <a:r>
              <a:rPr lang="en-US" sz="2000" dirty="0" err="1">
                <a:solidFill>
                  <a:srgbClr val="0070C0"/>
                </a:solidFill>
                <a:ea typeface="ＭＳ Ｐゴシック" pitchFamily="34" charset="-128"/>
              </a:rPr>
              <a:t>Gomory</a:t>
            </a:r>
            <a:r>
              <a:rPr lang="ja-JP" altLang="en-US" sz="2000" dirty="0">
                <a:solidFill>
                  <a:srgbClr val="0070C0"/>
                </a:solidFill>
                <a:ea typeface="ＭＳ Ｐゴシック" pitchFamily="34" charset="-128"/>
              </a:rPr>
              <a:t>’</a:t>
            </a:r>
            <a:r>
              <a:rPr lang="en-US" altLang="ja-JP" sz="2000" dirty="0">
                <a:solidFill>
                  <a:srgbClr val="0070C0"/>
                </a:solidFill>
                <a:ea typeface="ＭＳ Ｐゴシック" pitchFamily="34" charset="-128"/>
              </a:rPr>
              <a:t>s cutting plane algorithm: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Integer program (not MIP) can be solved with </a:t>
            </a:r>
            <a:r>
              <a:rPr lang="en-US" sz="1600" dirty="0">
                <a:solidFill>
                  <a:srgbClr val="0070C0"/>
                </a:solidFill>
                <a:ea typeface="ＭＳ Ｐゴシック" pitchFamily="34" charset="-128"/>
              </a:rPr>
              <a:t>no search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by an algorithm that generates a finite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number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of these cuts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. How many? 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A: Potentially exponentially many</a:t>
            </a:r>
            <a:endParaRPr lang="en-US" sz="1600" b="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In each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iteration: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G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enerate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a cut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(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LP tableau guides which cut is generated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Include a new slack variable corresponding to that cut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O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ptimize the new LP (e.g., using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dual simplex algorithm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Rules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against cycling in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LP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solving are needed to guarantee optimality in a finite number of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steps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E.g.,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  <a:hlinkClick r:id="rId3"/>
              </a:rPr>
              <a:t>http://www.math.unl.edu/~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  <a:hlinkClick r:id="rId3"/>
              </a:rPr>
              <a:t>shartke2/teaching/2008f432/Handout_Gomory.pdf</a:t>
            </a:r>
            <a:endParaRPr lang="en-US" sz="1600" b="0" dirty="0">
              <a:solidFill>
                <a:srgbClr val="0070C0"/>
              </a:solidFill>
              <a:ea typeface="ＭＳ Ｐゴシック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While this algorithm has been viewed as a mere curiosity, it has very recently shown promise </a:t>
            </a:r>
            <a:r>
              <a:rPr lang="en-US" sz="1600" b="0" dirty="0" smtClean="0">
                <a:solidFill>
                  <a:srgbClr val="0070C0"/>
                </a:solidFill>
                <a:ea typeface="ＭＳ Ｐゴシック" pitchFamily="34" charset="-128"/>
              </a:rPr>
              <a:t>on </a:t>
            </a:r>
            <a:r>
              <a:rPr lang="en-US" sz="1600" b="0" dirty="0">
                <a:solidFill>
                  <a:srgbClr val="0070C0"/>
                </a:solidFill>
                <a:ea typeface="ＭＳ Ｐゴシック" pitchFamily="34" charset="-128"/>
              </a:rPr>
              <a:t>some practical problems (the choice of anti-cycling rule is key for speed in practice).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3409950"/>
            <a:ext cx="7772400" cy="457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100" dirty="0" smtClean="0">
                <a:ea typeface="ＭＳ Ｐゴシック" pitchFamily="34" charset="-128"/>
              </a:rPr>
              <a:t>[The above presentation is from Jeff </a:t>
            </a:r>
            <a:r>
              <a:rPr lang="en-US" sz="1100" dirty="0" err="1" smtClean="0">
                <a:ea typeface="ＭＳ Ｐゴシック" pitchFamily="34" charset="-128"/>
              </a:rPr>
              <a:t>Linderoth</a:t>
            </a:r>
            <a:r>
              <a:rPr lang="ja-JP" altLang="en-US" sz="1100" dirty="0" smtClean="0">
                <a:ea typeface="ＭＳ Ｐゴシック" pitchFamily="34" charset="-128"/>
              </a:rPr>
              <a:t>’</a:t>
            </a:r>
            <a:r>
              <a:rPr lang="en-US" altLang="ja-JP" sz="1100" dirty="0" smtClean="0">
                <a:ea typeface="ＭＳ Ｐゴシック" pitchFamily="34" charset="-128"/>
              </a:rPr>
              <a:t>s slides]</a:t>
            </a:r>
            <a:endParaRPr lang="en-US" sz="11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457200"/>
          </a:xfrm>
        </p:spPr>
        <p:txBody>
          <a:bodyPr/>
          <a:lstStyle/>
          <a:p>
            <a:r>
              <a:rPr lang="en-US" sz="3200" b="1" smtClean="0">
                <a:latin typeface="Helvetica" pitchFamily="34" charset="0"/>
              </a:rPr>
              <a:t>Auction design for multi-item settings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DC0000"/>
                </a:solidFill>
                <a:latin typeface="Helvetica" pitchFamily="34" charset="0"/>
              </a:rPr>
              <a:t>Sequential auctions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How should rational agents bid (in equilibrium)?</a:t>
            </a:r>
          </a:p>
          <a:p>
            <a:pPr lvl="2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Full vs. partial vs. no lookahead</a:t>
            </a:r>
          </a:p>
          <a:p>
            <a:pPr lvl="2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Would need normative deliberation control methods 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Inefficiencies can result from future uncertainties</a:t>
            </a: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DC0000"/>
                </a:solidFill>
                <a:latin typeface="Helvetica" pitchFamily="34" charset="0"/>
              </a:rPr>
              <a:t>Parallel auctions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Inefficiencies can still result from future uncertainties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Postponing &amp; minimum participation requirements</a:t>
            </a:r>
          </a:p>
          <a:p>
            <a:pPr lvl="2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Unclear what equilibrium strategies would be</a:t>
            </a:r>
          </a:p>
          <a:p>
            <a:pPr>
              <a:lnSpc>
                <a:spcPct val="90000"/>
              </a:lnSpc>
            </a:pPr>
            <a:endParaRPr lang="en-US" sz="2000" b="1" smtClean="0">
              <a:latin typeface="Helvetic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b="1" smtClean="0">
                <a:solidFill>
                  <a:srgbClr val="0070C0"/>
                </a:solidFill>
                <a:latin typeface="Helvetica" pitchFamily="34" charset="0"/>
              </a:rPr>
              <a:t>Methods to tackle the inefficiencies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Backtracking via reauctioning (e.g. FCC </a:t>
            </a:r>
            <a:r>
              <a:rPr lang="en-US" sz="1600" smtClean="0">
                <a:latin typeface="Helvetica" pitchFamily="34" charset="0"/>
              </a:rPr>
              <a:t>[McAfee&amp;McMillan96]</a:t>
            </a:r>
            <a:r>
              <a:rPr lang="en-US" sz="2000" b="1" smtClean="0">
                <a:latin typeface="Helvetica" pitchFamily="34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Backtracking via leveled commitment contracts </a:t>
            </a:r>
            <a:r>
              <a:rPr lang="en-US" sz="1600" smtClean="0">
                <a:latin typeface="Helvetica" pitchFamily="34" charset="0"/>
              </a:rPr>
              <a:t>[Sandholm&amp;Lesser95,AAAI-96, GEB-01] [Sandholm96] [Andersson&amp;Sandholm98a,b]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latin typeface="Helvetica" pitchFamily="34" charset="0"/>
              </a:rPr>
              <a:t>Breach before allocation</a:t>
            </a:r>
          </a:p>
          <a:p>
            <a:pPr lvl="2">
              <a:lnSpc>
                <a:spcPct val="90000"/>
              </a:lnSpc>
            </a:pPr>
            <a:r>
              <a:rPr lang="en-US" sz="2000" smtClean="0">
                <a:latin typeface="Helvetica" pitchFamily="34" charset="0"/>
              </a:rPr>
              <a:t>Breach after allocation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8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8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8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8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84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8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4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84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381000"/>
          </a:xfrm>
        </p:spPr>
        <p:txBody>
          <a:bodyPr/>
          <a:lstStyle/>
          <a:p>
            <a:r>
              <a:rPr lang="en-US" sz="3600" smtClean="0">
                <a:ea typeface="ＭＳ Ｐゴシック" pitchFamily="34" charset="-128"/>
              </a:rPr>
              <a:t>Derivation of Gomory mixed integer cut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136525" y="152400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i="0">
                <a:ea typeface="ＭＳ Ｐゴシック" pitchFamily="34" charset="-128"/>
              </a:rPr>
              <a:t>Define</a:t>
            </a:r>
            <a:r>
              <a:rPr lang="en-US" sz="2400" b="0" i="0">
                <a:ea typeface="ＭＳ Ｐゴシック" pitchFamily="34" charset="-128"/>
              </a:rPr>
              <a:t>:</a:t>
            </a:r>
          </a:p>
        </p:txBody>
      </p:sp>
      <p:sp>
        <p:nvSpPr>
          <p:cNvPr id="580614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2400" b="0" i="0">
                <a:ea typeface="ＭＳ Ｐゴシック" pitchFamily="34" charset="-128"/>
              </a:rPr>
              <a:t>Rewrite tableau row:</a:t>
            </a:r>
          </a:p>
        </p:txBody>
      </p:sp>
      <p:sp>
        <p:nvSpPr>
          <p:cNvPr id="580615" name="AutoShape 7"/>
          <p:cNvSpPr>
            <a:spLocks noChangeArrowheads="1"/>
          </p:cNvSpPr>
          <p:nvPr/>
        </p:nvSpPr>
        <p:spPr bwMode="auto">
          <a:xfrm>
            <a:off x="152400" y="49164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0616" name="AutoShape 8"/>
          <p:cNvSpPr>
            <a:spLocks noChangeArrowheads="1"/>
          </p:cNvSpPr>
          <p:nvPr/>
        </p:nvSpPr>
        <p:spPr bwMode="auto">
          <a:xfrm>
            <a:off x="152400" y="55260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8061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73688"/>
            <a:ext cx="4219575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0618" name="AutoShape 10"/>
          <p:cNvSpPr>
            <a:spLocks noChangeArrowheads="1"/>
          </p:cNvSpPr>
          <p:nvPr/>
        </p:nvSpPr>
        <p:spPr bwMode="auto">
          <a:xfrm>
            <a:off x="4953000" y="55260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8061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330825"/>
            <a:ext cx="3357563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0620" name="AutoShape 12"/>
          <p:cNvSpPr>
            <a:spLocks noChangeArrowheads="1"/>
          </p:cNvSpPr>
          <p:nvPr/>
        </p:nvSpPr>
        <p:spPr bwMode="auto">
          <a:xfrm>
            <a:off x="152400" y="6172200"/>
            <a:ext cx="838200" cy="609600"/>
          </a:xfrm>
          <a:prstGeom prst="rightArrow">
            <a:avLst>
              <a:gd name="adj1" fmla="val 50000"/>
              <a:gd name="adj2" fmla="val 3437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8062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85800"/>
            <a:ext cx="5029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0622" name="Line 14"/>
          <p:cNvSpPr>
            <a:spLocks noChangeShapeType="1"/>
          </p:cNvSpPr>
          <p:nvPr/>
        </p:nvSpPr>
        <p:spPr bwMode="auto">
          <a:xfrm flipV="1">
            <a:off x="7010400" y="1219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23" name="Line 15"/>
          <p:cNvSpPr>
            <a:spLocks noChangeShapeType="1"/>
          </p:cNvSpPr>
          <p:nvPr/>
        </p:nvSpPr>
        <p:spPr bwMode="auto">
          <a:xfrm flipV="1">
            <a:off x="7772400" y="121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24" name="Line 16"/>
          <p:cNvSpPr>
            <a:spLocks noChangeShapeType="1"/>
          </p:cNvSpPr>
          <p:nvPr/>
        </p:nvSpPr>
        <p:spPr bwMode="auto">
          <a:xfrm flipV="1">
            <a:off x="8458200" y="1219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0625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62100"/>
            <a:ext cx="4910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26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2492375"/>
            <a:ext cx="61531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2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314700"/>
            <a:ext cx="88487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28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32500"/>
            <a:ext cx="80200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30" name="Picture 2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69342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31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81563"/>
            <a:ext cx="3762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0632" name="AutoShape 24"/>
          <p:cNvSpPr>
            <a:spLocks noChangeArrowheads="1"/>
          </p:cNvSpPr>
          <p:nvPr/>
        </p:nvSpPr>
        <p:spPr bwMode="auto">
          <a:xfrm>
            <a:off x="4495800" y="4916488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80633" name="Picture 2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916488"/>
            <a:ext cx="40243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0634" name="Picture 2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057400"/>
            <a:ext cx="78486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8" name="Rectangle 27"/>
          <p:cNvSpPr>
            <a:spLocks noChangeArrowheads="1"/>
          </p:cNvSpPr>
          <p:nvPr/>
        </p:nvSpPr>
        <p:spPr bwMode="auto">
          <a:xfrm>
            <a:off x="8305800" y="4114800"/>
            <a:ext cx="838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781800" y="4419600"/>
            <a:ext cx="2344738" cy="533400"/>
            <a:chOff x="4272" y="2784"/>
            <a:chExt cx="1477" cy="336"/>
          </a:xfrm>
        </p:grpSpPr>
        <p:sp>
          <p:nvSpPr>
            <p:cNvPr id="31776" name="Line 28"/>
            <p:cNvSpPr>
              <a:spLocks noChangeShapeType="1"/>
            </p:cNvSpPr>
            <p:nvPr/>
          </p:nvSpPr>
          <p:spPr bwMode="auto">
            <a:xfrm flipV="1">
              <a:off x="4944" y="27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7" name="Text Box 29"/>
            <p:cNvSpPr txBox="1">
              <a:spLocks noChangeArrowheads="1"/>
            </p:cNvSpPr>
            <p:nvPr/>
          </p:nvSpPr>
          <p:spPr bwMode="auto">
            <a:xfrm>
              <a:off x="4272" y="2947"/>
              <a:ext cx="147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200">
                  <a:ea typeface="ＭＳ Ｐゴシック" pitchFamily="34" charset="-128"/>
                </a:rPr>
                <a:t>LHS and RHS differ by an integer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838200" y="1143000"/>
            <a:ext cx="4371975" cy="522288"/>
            <a:chOff x="528" y="720"/>
            <a:chExt cx="2754" cy="329"/>
          </a:xfrm>
        </p:grpSpPr>
        <p:sp>
          <p:nvSpPr>
            <p:cNvPr id="31774" name="Rectangle 31"/>
            <p:cNvSpPr>
              <a:spLocks noChangeArrowheads="1"/>
            </p:cNvSpPr>
            <p:nvPr/>
          </p:nvSpPr>
          <p:spPr bwMode="auto">
            <a:xfrm>
              <a:off x="528" y="816"/>
              <a:ext cx="27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 i="0"/>
                <a:t>Fractional, basic, not a slack, integer variable</a:t>
              </a:r>
            </a:p>
          </p:txBody>
        </p:sp>
        <p:sp>
          <p:nvSpPr>
            <p:cNvPr id="31775" name="Line 32"/>
            <p:cNvSpPr>
              <a:spLocks noChangeShapeType="1"/>
            </p:cNvSpPr>
            <p:nvPr/>
          </p:nvSpPr>
          <p:spPr bwMode="auto">
            <a:xfrm flipV="1">
              <a:off x="2352" y="720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0629" name="Text Box 21"/>
          <p:cNvSpPr txBox="1">
            <a:spLocks noChangeArrowheads="1"/>
          </p:cNvSpPr>
          <p:nvPr/>
        </p:nvSpPr>
        <p:spPr bwMode="auto">
          <a:xfrm>
            <a:off x="30163" y="4038600"/>
            <a:ext cx="24082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100" b="0" i="0">
                <a:ea typeface="ＭＳ Ｐゴシック" pitchFamily="34" charset="-128"/>
              </a:rPr>
              <a:t>Idea: RHS above has to be integral.</a:t>
            </a:r>
          </a:p>
          <a:p>
            <a:pPr eaLnBrk="1" hangingPunct="1"/>
            <a:r>
              <a:rPr lang="en-US" sz="1100" b="0" i="0">
                <a:ea typeface="ＭＳ Ｐゴシック" pitchFamily="34" charset="-128"/>
              </a:rPr>
              <a:t>All integer terms add up to integers, so:</a:t>
            </a:r>
          </a:p>
        </p:txBody>
      </p:sp>
      <p:sp>
        <p:nvSpPr>
          <p:cNvPr id="580613" name="Text Box 5"/>
          <p:cNvSpPr txBox="1">
            <a:spLocks noChangeArrowheads="1"/>
          </p:cNvSpPr>
          <p:nvPr/>
        </p:nvSpPr>
        <p:spPr bwMode="auto">
          <a:xfrm>
            <a:off x="6172200" y="1371600"/>
            <a:ext cx="29479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600" b="0" i="0">
                <a:ea typeface="ＭＳ Ｐゴシック" pitchFamily="34" charset="-128"/>
              </a:rPr>
              <a:t>Non-basic.  Integer.  Continuous.</a:t>
            </a:r>
          </a:p>
        </p:txBody>
      </p:sp>
      <p:sp>
        <p:nvSpPr>
          <p:cNvPr id="580611" name="Text Box 3"/>
          <p:cNvSpPr txBox="1">
            <a:spLocks noChangeArrowheads="1"/>
          </p:cNvSpPr>
          <p:nvPr/>
        </p:nvSpPr>
        <p:spPr bwMode="auto">
          <a:xfrm>
            <a:off x="117475" y="609600"/>
            <a:ext cx="3984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sz="1800" i="0">
                <a:ea typeface="ＭＳ Ｐゴシック" pitchFamily="34" charset="-128"/>
              </a:rPr>
              <a:t>Input</a:t>
            </a:r>
            <a:r>
              <a:rPr lang="en-US" sz="1800" b="0" i="0">
                <a:ea typeface="ＭＳ Ｐゴシック" pitchFamily="34" charset="-128"/>
              </a:rPr>
              <a:t>: one row from optimal LP tableau: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2" grpId="0" autoUpdateAnimBg="0"/>
      <p:bldP spid="580614" grpId="0" autoUpdateAnimBg="0"/>
      <p:bldP spid="580615" grpId="0" animBg="1"/>
      <p:bldP spid="580616" grpId="0" animBg="1"/>
      <p:bldP spid="580618" grpId="0" animBg="1"/>
      <p:bldP spid="580620" grpId="0" animBg="1"/>
      <p:bldP spid="580622" grpId="0" animBg="1"/>
      <p:bldP spid="580623" grpId="0" animBg="1"/>
      <p:bldP spid="580624" grpId="0" animBg="1"/>
      <p:bldP spid="580632" grpId="0" animBg="1"/>
      <p:bldP spid="580629" grpId="0" autoUpdateAnimBg="0"/>
      <p:bldP spid="580613" grpId="0" autoUpdateAnimBg="0"/>
      <p:bldP spid="58061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Back to search for winner determination…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Formulation comparison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 branching decision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 the branch-on-bids formulation locks in only one bid (and on the IN branch also its neighbors)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in the branch-on-items formulation locks in all bids that include that item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800" smtClean="0"/>
              <a:t>The former follows the </a:t>
            </a:r>
            <a:r>
              <a:rPr lang="en-US" sz="2800" i="1" smtClean="0"/>
              <a:t>principle of least commitment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More flexibility for further decision ordering (choice of which decision to branch on </a:t>
            </a:r>
            <a:r>
              <a:rPr lang="en-US" sz="2000" smtClean="0">
                <a:solidFill>
                  <a:srgbClr val="009900"/>
                </a:solidFill>
              </a:rPr>
              <a:t>in light of the newest information</a:t>
            </a:r>
            <a:r>
              <a:rPr lang="en-US" sz="2000" smtClean="0"/>
              <a:t>)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524000"/>
          </a:xfrm>
        </p:spPr>
        <p:txBody>
          <a:bodyPr/>
          <a:lstStyle/>
          <a:p>
            <a:r>
              <a:rPr lang="en-US" sz="3200" b="1" smtClean="0">
                <a:latin typeface="Helvetica" pitchFamily="34" charset="0"/>
              </a:rPr>
              <a:t>Structural improvements to search algorithms for winner determination</a:t>
            </a:r>
            <a:br>
              <a:rPr lang="en-US" sz="3200" b="1" smtClean="0">
                <a:latin typeface="Helvetica" pitchFamily="34" charset="0"/>
              </a:rPr>
            </a:br>
            <a:r>
              <a:rPr lang="en-US" sz="2400" b="1" i="1" smtClean="0">
                <a:solidFill>
                  <a:srgbClr val="DC0000"/>
                </a:solidFill>
                <a:latin typeface="Helvetica" pitchFamily="34" charset="0"/>
              </a:rPr>
              <a:t>Optimum reached faster &amp; better anytime performance</a:t>
            </a:r>
            <a:endParaRPr lang="en-US" sz="2400" b="1" smtClean="0">
              <a:solidFill>
                <a:srgbClr val="DC0000"/>
              </a:solidFill>
              <a:latin typeface="Helvetica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86800" cy="4495800"/>
          </a:xfrm>
        </p:spPr>
        <p:txBody>
          <a:bodyPr/>
          <a:lstStyle/>
          <a:p>
            <a:r>
              <a:rPr lang="en-US" sz="1800" b="1" smtClean="0">
                <a:latin typeface="Helvetica" pitchFamily="34" charset="0"/>
              </a:rPr>
              <a:t>Always branch on a bid j that maximizes e.g.  p</a:t>
            </a:r>
            <a:r>
              <a:rPr lang="en-US" sz="1800" b="1" baseline="-25000" smtClean="0">
                <a:latin typeface="Helvetica" pitchFamily="34" charset="0"/>
              </a:rPr>
              <a:t>j </a:t>
            </a:r>
            <a:r>
              <a:rPr lang="en-US" sz="1800" b="1" smtClean="0">
                <a:latin typeface="Helvetica" pitchFamily="34" charset="0"/>
              </a:rPr>
              <a:t>/ |S</a:t>
            </a:r>
            <a:r>
              <a:rPr lang="en-US" sz="1800" b="1" baseline="-25000" smtClean="0">
                <a:latin typeface="Helvetica" pitchFamily="34" charset="0"/>
              </a:rPr>
              <a:t>j</a:t>
            </a:r>
            <a:r>
              <a:rPr lang="en-US" sz="1800" b="1" smtClean="0">
                <a:latin typeface="Helvetica" pitchFamily="34" charset="0"/>
              </a:rPr>
              <a:t>|</a:t>
            </a:r>
            <a:r>
              <a:rPr lang="en-US" sz="1800" b="1" baseline="30000" smtClean="0">
                <a:latin typeface="Helvetica" pitchFamily="34" charset="0"/>
                <a:sym typeface="Symbol" pitchFamily="18" charset="2"/>
              </a:rPr>
              <a:t></a:t>
            </a:r>
            <a:r>
              <a:rPr lang="en-US" sz="1800" b="1" smtClean="0">
                <a:latin typeface="Helvetica" pitchFamily="34" charset="0"/>
              </a:rPr>
              <a:t>   (presort)</a:t>
            </a:r>
          </a:p>
          <a:p>
            <a:r>
              <a:rPr lang="en-US" sz="1800" b="1" smtClean="0">
                <a:latin typeface="Helvetica" pitchFamily="34" charset="0"/>
              </a:rPr>
              <a:t>Lower bounding: If g+L&gt;f*, then f*</a:t>
            </a:r>
            <a:r>
              <a:rPr lang="en-US" sz="1800" b="1" smtClean="0">
                <a:latin typeface="Helvetica" pitchFamily="34" charset="0"/>
                <a:sym typeface="Symbol" pitchFamily="18" charset="2"/>
              </a:rPr>
              <a:t></a:t>
            </a:r>
            <a:r>
              <a:rPr lang="en-US" sz="1800" b="1" smtClean="0">
                <a:latin typeface="Helvetica" pitchFamily="34" charset="0"/>
              </a:rPr>
              <a:t>g+L</a:t>
            </a:r>
          </a:p>
          <a:p>
            <a:r>
              <a:rPr lang="en-US" sz="1800" b="1" smtClean="0">
                <a:latin typeface="Helvetica" pitchFamily="34" charset="0"/>
              </a:rPr>
              <a:t>Identify decomposition of bid graph in O(|E|+|V|) time &amp; exploit</a:t>
            </a:r>
          </a:p>
          <a:p>
            <a:endParaRPr lang="en-US" sz="1800" b="1" smtClean="0">
              <a:latin typeface="Helvetica" pitchFamily="34" charset="0"/>
            </a:endParaRPr>
          </a:p>
          <a:p>
            <a:endParaRPr lang="en-US" sz="1800" b="1" smtClean="0">
              <a:latin typeface="Helvetica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800" b="1" smtClean="0">
                <a:latin typeface="Helvetica" pitchFamily="34" charset="0"/>
              </a:rPr>
              <a:t>Pruning across subproblems (upper &amp; lower bounding) by using f* values of solved subproblems and h values of yet unsolved ones</a:t>
            </a:r>
          </a:p>
          <a:p>
            <a:r>
              <a:rPr lang="en-US" sz="1800" b="1" smtClean="0">
                <a:latin typeface="Helvetica" pitchFamily="34" charset="0"/>
              </a:rPr>
              <a:t>Forcing decomposition by branching on an articulation bid</a:t>
            </a:r>
          </a:p>
          <a:p>
            <a:endParaRPr lang="en-US" sz="1800" b="1" smtClean="0">
              <a:latin typeface="Helvetica" pitchFamily="34" charset="0"/>
            </a:endParaRPr>
          </a:p>
          <a:p>
            <a:pPr>
              <a:lnSpc>
                <a:spcPct val="120000"/>
              </a:lnSpc>
            </a:pPr>
            <a:endParaRPr lang="en-US" sz="1800" b="1" smtClean="0">
              <a:latin typeface="Helvetica" pitchFamily="34" charset="0"/>
            </a:endParaRPr>
          </a:p>
          <a:p>
            <a:pPr lvl="1"/>
            <a:r>
              <a:rPr lang="en-US" sz="1800" b="1" smtClean="0">
                <a:latin typeface="Helvetica" pitchFamily="34" charset="0"/>
              </a:rPr>
              <a:t>All articulation bids can be identified in O(|E|+|V|) time</a:t>
            </a:r>
          </a:p>
          <a:p>
            <a:pPr lvl="1"/>
            <a:r>
              <a:rPr lang="en-US" sz="1800" b="1" smtClean="0">
                <a:latin typeface="Helvetica" pitchFamily="34" charset="0"/>
              </a:rPr>
              <a:t>Could try to identify </a:t>
            </a:r>
            <a:r>
              <a:rPr lang="en-US" sz="1800" b="1" i="1" smtClean="0">
                <a:latin typeface="Helvetica" pitchFamily="34" charset="0"/>
              </a:rPr>
              <a:t>combinations</a:t>
            </a:r>
            <a:r>
              <a:rPr lang="en-US" sz="1800" b="1" smtClean="0">
                <a:latin typeface="Helvetica" pitchFamily="34" charset="0"/>
              </a:rPr>
              <a:t> of bids that articulate (cutsets)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200400"/>
            <a:ext cx="2286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76800"/>
            <a:ext cx="1066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288"/>
            <a:ext cx="8839200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914400"/>
            <a:ext cx="8610600" cy="5867400"/>
          </a:xfrm>
        </p:spPr>
        <p:txBody>
          <a:bodyPr/>
          <a:lstStyle/>
          <a:p>
            <a:r>
              <a:rPr lang="en-US" sz="2000" dirty="0" smtClean="0">
                <a:solidFill>
                  <a:srgbClr val="DC0000"/>
                </a:solidFill>
              </a:rPr>
              <a:t>In depth-first branch-and-bound, it is sometimes best to branch on a question for which the algorithm knows a good answer with high likelihood</a:t>
            </a:r>
          </a:p>
          <a:p>
            <a:pPr lvl="1"/>
            <a:r>
              <a:rPr lang="en-US" sz="1800" dirty="0" smtClean="0"/>
              <a:t>Best (to date) heuristics for branching on bids </a:t>
            </a:r>
            <a:r>
              <a:rPr lang="en-US" sz="1400" dirty="0" smtClean="0">
                <a:solidFill>
                  <a:schemeClr val="accent1"/>
                </a:solidFill>
              </a:rPr>
              <a:t>[Sandholm et al. IJCAI-01, MgmtSci-05]</a:t>
            </a:r>
            <a:r>
              <a:rPr lang="en-US" sz="1800" dirty="0" smtClean="0"/>
              <a:t>:</a:t>
            </a:r>
          </a:p>
          <a:p>
            <a:pPr lvl="2"/>
            <a:r>
              <a:rPr lang="en-US" sz="1600" dirty="0" smtClean="0"/>
              <a:t>A: Branch on bid whose LP value is closest to 1</a:t>
            </a:r>
          </a:p>
          <a:p>
            <a:pPr lvl="2">
              <a:spcAft>
                <a:spcPct val="200000"/>
              </a:spcAft>
            </a:pPr>
            <a:r>
              <a:rPr lang="en-US" sz="1600" dirty="0" smtClean="0"/>
              <a:t>B: Branch on bid with highest 				                       normalized shadow surplus:</a:t>
            </a:r>
          </a:p>
          <a:p>
            <a:pPr lvl="1"/>
            <a:r>
              <a:rPr lang="en-US" sz="1800" dirty="0" smtClean="0"/>
              <a:t>Choosing the heuristic </a:t>
            </a:r>
            <a:r>
              <a:rPr lang="en-US" sz="1800" i="1" dirty="0" smtClean="0"/>
              <a:t>dynamically</a:t>
            </a:r>
            <a:r>
              <a:rPr lang="en-US" sz="1800" dirty="0" smtClean="0"/>
              <a:t> based on remaining </a:t>
            </a:r>
            <a:r>
              <a:rPr lang="en-US" sz="1800" dirty="0" err="1" smtClean="0"/>
              <a:t>subproblem</a:t>
            </a:r>
            <a:endParaRPr lang="en-US" sz="1800" dirty="0" smtClean="0"/>
          </a:p>
          <a:p>
            <a:pPr lvl="2"/>
            <a:r>
              <a:rPr lang="en-US" sz="1600" dirty="0" smtClean="0"/>
              <a:t>E.g. use A when LP table density &gt; 0.25 and B otherwise</a:t>
            </a:r>
          </a:p>
          <a:p>
            <a:r>
              <a:rPr lang="en-US" sz="2000" dirty="0" smtClean="0">
                <a:solidFill>
                  <a:srgbClr val="DC0000"/>
                </a:solidFill>
              </a:rPr>
              <a:t>In A* search, it is usually best to branch on a question whose right answer the algorithm is very uncertain about</a:t>
            </a:r>
          </a:p>
          <a:p>
            <a:pPr lvl="1"/>
            <a:r>
              <a:rPr lang="en-US" sz="1800" dirty="0" smtClean="0"/>
              <a:t>Traditionally in OR, variable whose LP value is most fractional</a:t>
            </a:r>
          </a:p>
          <a:p>
            <a:pPr lvl="1"/>
            <a:r>
              <a:rPr lang="en-US" sz="1800" dirty="0" smtClean="0"/>
              <a:t>More general idea </a:t>
            </a:r>
            <a:r>
              <a:rPr lang="en-US" sz="1600" dirty="0" smtClean="0">
                <a:solidFill>
                  <a:schemeClr val="accent1"/>
                </a:solidFill>
              </a:rPr>
              <a:t>[</a:t>
            </a:r>
            <a:r>
              <a:rPr lang="en-US" sz="1600" dirty="0" err="1" smtClean="0">
                <a:solidFill>
                  <a:schemeClr val="accent1"/>
                </a:solidFill>
              </a:rPr>
              <a:t>Gilpin&amp;Sandholm</a:t>
            </a:r>
            <a:r>
              <a:rPr lang="en-US" sz="1600" dirty="0" smtClean="0">
                <a:solidFill>
                  <a:schemeClr val="accent1"/>
                </a:solidFill>
              </a:rPr>
              <a:t> 03, IJCAI-07, Discrete Optimization 2010]</a:t>
            </a:r>
            <a:r>
              <a:rPr lang="en-US" sz="1800" dirty="0" smtClean="0"/>
              <a:t>: branch on a question that reduces the </a:t>
            </a:r>
            <a:r>
              <a:rPr lang="en-US" sz="1800" i="1" dirty="0" smtClean="0"/>
              <a:t>entropy</a:t>
            </a:r>
            <a:r>
              <a:rPr lang="en-US" sz="1800" dirty="0" smtClean="0"/>
              <a:t> of the LP solution the most</a:t>
            </a:r>
          </a:p>
          <a:p>
            <a:pPr lvl="2"/>
            <a:r>
              <a:rPr lang="en-US" sz="1600" dirty="0" smtClean="0"/>
              <a:t>Determine this e.g. based on </a:t>
            </a:r>
            <a:r>
              <a:rPr lang="en-US" sz="1600" dirty="0" smtClean="0"/>
              <a:t>lookahead</a:t>
            </a:r>
          </a:p>
          <a:p>
            <a:pPr lvl="2"/>
            <a:r>
              <a:rPr lang="en-US" sz="1600" dirty="0" smtClean="0"/>
              <a:t>Or, branch on an indicator variable that controls a set of variables with most LP entropy</a:t>
            </a:r>
            <a:endParaRPr lang="en-US" sz="1600" dirty="0" smtClean="0"/>
          </a:p>
          <a:p>
            <a:pPr lvl="2"/>
            <a:r>
              <a:rPr lang="en-US" sz="1600" dirty="0" smtClean="0"/>
              <a:t>Applies to multivariate branching too</a:t>
            </a:r>
          </a:p>
        </p:txBody>
      </p:sp>
      <p:pic>
        <p:nvPicPr>
          <p:cNvPr id="56832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2209800"/>
            <a:ext cx="1981200" cy="1071563"/>
          </a:xfrm>
          <a:noFill/>
        </p:spPr>
      </p:pic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4000" smtClean="0"/>
              <a:t>Question ordering heuristics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Branching on more general questions than individual variables </a:t>
            </a:r>
            <a:br>
              <a:rPr lang="en-US" sz="3200" smtClean="0">
                <a:ea typeface="ＭＳ Ｐゴシック" pitchFamily="34" charset="-128"/>
              </a:rPr>
            </a:br>
            <a:r>
              <a:rPr lang="en-US" sz="2400" smtClean="0">
                <a:solidFill>
                  <a:schemeClr val="accent1"/>
                </a:solidFill>
                <a:ea typeface="ＭＳ Ｐゴシック" pitchFamily="34" charset="-128"/>
              </a:rPr>
              <a:t>[Gilpin&amp;Sandholm 03, IJCAI-07, Discrete Optimization 2010]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39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Branching question: </a:t>
            </a:r>
            <a:r>
              <a:rPr lang="ja-JP" altLang="en-US" sz="2000" dirty="0" smtClean="0">
                <a:ea typeface="ＭＳ Ｐゴシック" pitchFamily="34" charset="-128"/>
              </a:rPr>
              <a:t>“</a:t>
            </a:r>
            <a:r>
              <a:rPr lang="en-US" altLang="ja-JP" sz="2000" dirty="0" smtClean="0">
                <a:ea typeface="ＭＳ Ｐゴシック" pitchFamily="34" charset="-128"/>
              </a:rPr>
              <a:t>Of these k bids, are more than x winners?</a:t>
            </a:r>
            <a:r>
              <a:rPr lang="ja-JP" altLang="en-US" sz="2000" dirty="0" smtClean="0">
                <a:ea typeface="ＭＳ Ｐゴシック" pitchFamily="34" charset="-128"/>
              </a:rPr>
              <a:t>”</a:t>
            </a:r>
            <a:endParaRPr lang="en-US" altLang="ja-JP" sz="20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Never use a set of bids whose LP values sum to an integer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And never include bids whose LP values are integers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Prop. Only one sensible cutoff of x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Prop. The search space size is the same regardless of which bids (and how many) are selected for branching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ＭＳ Ｐゴシック" pitchFamily="34" charset="-128"/>
              </a:rPr>
              <a:t>Usually yields smaller search trees than branching on individual bids only</a:t>
            </a:r>
          </a:p>
          <a:p>
            <a:pPr>
              <a:lnSpc>
                <a:spcPct val="90000"/>
              </a:lnSpc>
            </a:pPr>
            <a:endParaRPr lang="en-US" sz="20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More generally in MIP, one branch one can branch on </a:t>
            </a:r>
            <a:r>
              <a:rPr lang="en-US" sz="2000" dirty="0" err="1" smtClean="0">
                <a:solidFill>
                  <a:srgbClr val="009900"/>
                </a:solidFill>
                <a:ea typeface="ＭＳ Ｐゴシック" pitchFamily="34" charset="-128"/>
              </a:rPr>
              <a:t>hyperplanes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: one branch is </a:t>
            </a:r>
            <a:r>
              <a:rPr lang="el-GR" sz="2000" dirty="0" smtClean="0">
                <a:solidFill>
                  <a:srgbClr val="009900"/>
                </a:solidFill>
                <a:ea typeface="ＭＳ Ｐゴシック" pitchFamily="34" charset="-128"/>
              </a:rPr>
              <a:t>∑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i</a:t>
            </a:r>
            <a:r>
              <a:rPr lang="el-GR" sz="2000" baseline="-25000" dirty="0" smtClean="0">
                <a:solidFill>
                  <a:srgbClr val="0099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Mathematica1" pitchFamily="2" charset="2"/>
              </a:rPr>
              <a:t>ϵ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S</a:t>
            </a:r>
            <a:r>
              <a:rPr lang="el-GR" sz="2000" dirty="0" smtClean="0">
                <a:solidFill>
                  <a:srgbClr val="009900"/>
                </a:solidFill>
                <a:ea typeface="ＭＳ Ｐゴシック" pitchFamily="34" charset="-128"/>
              </a:rPr>
              <a:t> α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 i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x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 i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≤ c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1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and the other branch is </a:t>
            </a:r>
            <a:r>
              <a:rPr lang="el-GR" sz="2000" dirty="0" smtClean="0">
                <a:solidFill>
                  <a:srgbClr val="009900"/>
                </a:solidFill>
                <a:ea typeface="ＭＳ Ｐゴシック" pitchFamily="34" charset="-128"/>
              </a:rPr>
              <a:t>∑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i</a:t>
            </a:r>
            <a:r>
              <a:rPr lang="el-GR" sz="2000" baseline="-25000" dirty="0" smtClean="0">
                <a:solidFill>
                  <a:srgbClr val="009900"/>
                </a:solidFill>
                <a:latin typeface="Times New Roman" pitchFamily="18" charset="0"/>
                <a:ea typeface="ＭＳ Ｐゴシック" pitchFamily="34" charset="-128"/>
                <a:sym typeface="Mathematica1" pitchFamily="2" charset="2"/>
              </a:rPr>
              <a:t>ϵ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S</a:t>
            </a:r>
            <a:r>
              <a:rPr lang="el-GR" sz="2000" dirty="0" smtClean="0">
                <a:solidFill>
                  <a:srgbClr val="009900"/>
                </a:solidFill>
                <a:ea typeface="ＭＳ Ｐゴシック" pitchFamily="34" charset="-128"/>
              </a:rPr>
              <a:t> α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 i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x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 i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&gt; c</a:t>
            </a:r>
            <a:r>
              <a:rPr lang="en-US" sz="2000" baseline="-25000" dirty="0" smtClean="0">
                <a:solidFill>
                  <a:srgbClr val="009900"/>
                </a:solidFill>
                <a:ea typeface="ＭＳ Ｐゴシック" pitchFamily="34" charset="-128"/>
              </a:rPr>
              <a:t>2</a:t>
            </a:r>
            <a:r>
              <a:rPr lang="en-US" sz="2000" dirty="0" smtClean="0">
                <a:solidFill>
                  <a:srgbClr val="009900"/>
                </a:solidFill>
                <a:ea typeface="ＭＳ Ｐゴシック" pitchFamily="34" charset="-128"/>
              </a:rPr>
              <a:t> for some S  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But how to decide on which </a:t>
            </a:r>
            <a:r>
              <a:rPr lang="en-US" sz="1600" dirty="0" err="1" smtClean="0">
                <a:ea typeface="ＭＳ Ｐゴシック" pitchFamily="34" charset="-128"/>
              </a:rPr>
              <a:t>hyperplane</a:t>
            </a:r>
            <a:r>
              <a:rPr lang="en-US" sz="1600" dirty="0" smtClean="0">
                <a:ea typeface="ＭＳ Ｐゴシック" pitchFamily="34" charset="-128"/>
              </a:rPr>
              <a:t> to branch?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ea typeface="ＭＳ Ｐゴシック" pitchFamily="34" charset="-128"/>
              </a:rPr>
              <a:t>For more on this approach, see, e.g., </a:t>
            </a:r>
            <a:r>
              <a:rPr lang="en-US" sz="1600" dirty="0" smtClean="0">
                <a:ea typeface="ＭＳ Ｐゴシック" pitchFamily="34" charset="-128"/>
              </a:rPr>
              <a:t/>
            </a:r>
            <a:br>
              <a:rPr lang="en-US" sz="1600" dirty="0" smtClean="0">
                <a:ea typeface="ＭＳ Ｐゴシック" pitchFamily="34" charset="-128"/>
              </a:rPr>
            </a:br>
            <a:r>
              <a:rPr lang="en-US" sz="1600" dirty="0" smtClean="0">
                <a:ea typeface="ＭＳ Ｐゴシック" pitchFamily="34" charset="-128"/>
              </a:rPr>
              <a:t>[</a:t>
            </a:r>
            <a:r>
              <a:rPr lang="en-US" sz="1600" dirty="0" smtClean="0">
                <a:ea typeface="ＭＳ Ｐゴシック" pitchFamily="34" charset="-128"/>
                <a:hlinkClick r:id="rId2" action="ppaction://hlinkfile"/>
              </a:rPr>
              <a:t>Improved </a:t>
            </a:r>
            <a:r>
              <a:rPr lang="en-US" sz="1600" dirty="0" smtClean="0">
                <a:ea typeface="ＭＳ Ｐゴシック" pitchFamily="34" charset="-128"/>
                <a:hlinkClick r:id="rId2" action="ppaction://hlinkfile"/>
              </a:rPr>
              <a:t>Strategies for Branching on General Disjunctions </a:t>
            </a:r>
            <a:r>
              <a:rPr lang="en-US" sz="1600" dirty="0" smtClean="0">
                <a:ea typeface="ＭＳ Ｐゴシック" pitchFamily="34" charset="-128"/>
              </a:rPr>
              <a:t/>
            </a:r>
            <a:br>
              <a:rPr lang="en-US" sz="1600" dirty="0" smtClean="0">
                <a:ea typeface="ＭＳ Ｐゴシック" pitchFamily="34" charset="-128"/>
              </a:rPr>
            </a:br>
            <a:r>
              <a:rPr lang="en-US" sz="1600" dirty="0" smtClean="0">
                <a:ea typeface="ＭＳ Ｐゴシック" pitchFamily="34" charset="-128"/>
              </a:rPr>
              <a:t>by Gerard </a:t>
            </a:r>
            <a:r>
              <a:rPr lang="en-US" sz="1600" dirty="0" err="1" smtClean="0">
                <a:ea typeface="ＭＳ Ｐゴシック" pitchFamily="34" charset="-128"/>
              </a:rPr>
              <a:t>Cornuejols</a:t>
            </a:r>
            <a:r>
              <a:rPr lang="en-US" sz="1600" dirty="0" smtClean="0">
                <a:ea typeface="ＭＳ Ｐゴシック" pitchFamily="34" charset="-128"/>
              </a:rPr>
              <a:t>, Leo </a:t>
            </a:r>
            <a:r>
              <a:rPr lang="en-US" sz="1600" dirty="0" err="1" smtClean="0">
                <a:ea typeface="ＭＳ Ｐゴシック" pitchFamily="34" charset="-128"/>
              </a:rPr>
              <a:t>Liberti</a:t>
            </a:r>
            <a:r>
              <a:rPr lang="en-US" sz="1600" dirty="0" smtClean="0">
                <a:ea typeface="ＭＳ Ｐゴシック" pitchFamily="34" charset="-128"/>
              </a:rPr>
              <a:t> and Giacomo </a:t>
            </a:r>
            <a:r>
              <a:rPr lang="en-US" sz="1600" dirty="0" err="1" smtClean="0">
                <a:ea typeface="ＭＳ Ｐゴシック" pitchFamily="34" charset="-128"/>
              </a:rPr>
              <a:t>Nannicini</a:t>
            </a:r>
            <a:r>
              <a:rPr lang="en-US" sz="1600" dirty="0" smtClean="0">
                <a:ea typeface="ＭＳ Ｐゴシック" pitchFamily="34" charset="-128"/>
              </a:rPr>
              <a:t>, </a:t>
            </a:r>
            <a:r>
              <a:rPr lang="en-US" sz="1600" dirty="0" smtClean="0">
                <a:ea typeface="ＭＳ Ｐゴシック" pitchFamily="34" charset="-128"/>
              </a:rPr>
              <a:t>2008]</a:t>
            </a:r>
            <a:endParaRPr lang="en-US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smtClean="0"/>
              <a:t>Other good branching rules </a:t>
            </a:r>
            <a:br>
              <a:rPr lang="en-US" sz="4000" smtClean="0"/>
            </a:br>
            <a:r>
              <a:rPr lang="en-US" sz="4000" smtClean="0"/>
              <a:t>(for integer programs)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114800"/>
          </a:xfrm>
        </p:spPr>
        <p:txBody>
          <a:bodyPr/>
          <a:lstStyle/>
          <a:p>
            <a:r>
              <a:rPr lang="en-US" sz="2400" smtClean="0"/>
              <a:t>Strong branching (= 1-step lookahead)</a:t>
            </a:r>
          </a:p>
          <a:p>
            <a:pPr lvl="1"/>
            <a:r>
              <a:rPr lang="en-US" sz="2000" smtClean="0"/>
              <a:t>At a node, for each variable (from a set of promising candidate variable) in turn, pretend that you branch on that variable and solve the node’s childrens’ LPs</a:t>
            </a:r>
          </a:p>
          <a:p>
            <a:pPr lvl="2"/>
            <a:r>
              <a:rPr lang="en-US" sz="1600" smtClean="0"/>
              <a:t>Sometimes child LPs are not solved to optimality (cap on # of dual pivots) to save time</a:t>
            </a:r>
          </a:p>
          <a:p>
            <a:pPr lvl="1"/>
            <a:r>
              <a:rPr lang="en-US" sz="2000" smtClean="0"/>
              <a:t>Pick the variable to branch on that leads to tightest child LP bounds</a:t>
            </a:r>
          </a:p>
          <a:p>
            <a:pPr lvl="2"/>
            <a:r>
              <a:rPr lang="en-US" sz="1800" smtClean="0"/>
              <a:t>Sometimes better and worse child are weighted differently</a:t>
            </a:r>
          </a:p>
          <a:p>
            <a:r>
              <a:rPr lang="en-US" sz="2400" smtClean="0"/>
              <a:t>Reliability branching</a:t>
            </a:r>
          </a:p>
          <a:p>
            <a:pPr lvl="1"/>
            <a:r>
              <a:rPr lang="en-US" sz="2000" smtClean="0"/>
              <a:t>Like strong branching, but once lookahead for a certain variable has been conducted at a large enough number of nodes, stop doing lookahead for that variable, and use average reduction in bound in past lookaheads for that variable as that variable’s goodness measure</a:t>
            </a:r>
          </a:p>
          <a:p>
            <a:r>
              <a:rPr lang="en-US" sz="2400" smtClean="0"/>
              <a:t>These could be used when branching on hyperplanes 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smtClean="0"/>
              <a:t>Identifying &amp; solving tractable cases at search nodes</a:t>
            </a:r>
            <a:br>
              <a:rPr lang="en-US" sz="3600" smtClean="0"/>
            </a:br>
            <a:r>
              <a:rPr lang="en-US" sz="3600" smtClean="0"/>
              <a:t>(so that no search is needed below such nodes)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781800" cy="1752600"/>
          </a:xfrm>
        </p:spPr>
        <p:txBody>
          <a:bodyPr/>
          <a:lstStyle/>
          <a:p>
            <a:r>
              <a:rPr lang="en-US" sz="2800" smtClean="0">
                <a:solidFill>
                  <a:schemeClr val="accent1"/>
                </a:solidFill>
              </a:rPr>
              <a:t>[Sandholm &amp; Suri AAAI-00, AIJ-03; see also Sandholm et al. Management Science 2005]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Example 1: “Short” bids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425" y="1752600"/>
            <a:ext cx="86868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latin typeface="Helvetica" pitchFamily="34" charset="0"/>
              </a:rPr>
              <a:t>Never branch on </a:t>
            </a:r>
            <a:r>
              <a:rPr lang="en-US" sz="2400" b="1" i="1" dirty="0" smtClean="0">
                <a:solidFill>
                  <a:srgbClr val="DC0000"/>
                </a:solidFill>
                <a:latin typeface="Helvetica" pitchFamily="34" charset="0"/>
              </a:rPr>
              <a:t>short</a:t>
            </a:r>
            <a:r>
              <a:rPr lang="en-US" sz="2400" b="1" dirty="0" smtClean="0">
                <a:latin typeface="Helvetica" pitchFamily="34" charset="0"/>
              </a:rPr>
              <a:t> bids with 1 or 2 items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Helvetica" pitchFamily="34" charset="0"/>
              </a:rPr>
              <a:t>At each search node, we solve short bids from bid graph separately 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Helvetica" pitchFamily="34" charset="0"/>
              </a:rPr>
              <a:t>O(#short bids </a:t>
            </a:r>
            <a:r>
              <a:rPr lang="en-US" baseline="30000" dirty="0" smtClean="0">
                <a:latin typeface="Helvetica" pitchFamily="34" charset="0"/>
              </a:rPr>
              <a:t>3</a:t>
            </a:r>
            <a:r>
              <a:rPr lang="en-US" dirty="0" smtClean="0">
                <a:latin typeface="Helvetica" pitchFamily="34" charset="0"/>
              </a:rPr>
              <a:t>) time </a:t>
            </a:r>
            <a:r>
              <a:rPr lang="en-US" dirty="0" smtClean="0">
                <a:latin typeface="Helvetica" pitchFamily="34" charset="0"/>
              </a:rPr>
              <a:t>at the node using </a:t>
            </a:r>
            <a:r>
              <a:rPr lang="en-US" dirty="0" smtClean="0">
                <a:latin typeface="Helvetica" pitchFamily="34" charset="0"/>
              </a:rPr>
              <a:t>maximal weighted matching</a:t>
            </a:r>
          </a:p>
          <a:p>
            <a:pPr lvl="3">
              <a:lnSpc>
                <a:spcPct val="90000"/>
              </a:lnSpc>
            </a:pPr>
            <a:r>
              <a:rPr lang="en-US" sz="1400" dirty="0" smtClean="0">
                <a:latin typeface="Helvetica" pitchFamily="34" charset="0"/>
              </a:rPr>
              <a:t>[Edmonds 65; Rothkopf et al 98]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Helvetica" pitchFamily="34" charset="0"/>
              </a:rPr>
              <a:t>NP-complete even if only 3 items per bid allowed</a:t>
            </a:r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latin typeface="Helvetica" pitchFamily="34" charset="0"/>
              </a:rPr>
              <a:t>Dynamically</a:t>
            </a:r>
            <a:r>
              <a:rPr lang="en-US" sz="2400" dirty="0" smtClean="0">
                <a:latin typeface="Helvetica" pitchFamily="34" charset="0"/>
              </a:rPr>
              <a:t> delete items included in only one bid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Helvetic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latin typeface="Helvetica" pitchFamily="34" charset="0"/>
              </a:rPr>
              <a:t>Can </a:t>
            </a:r>
            <a:r>
              <a:rPr lang="en-US" sz="2400" b="1" dirty="0" smtClean="0">
                <a:latin typeface="Helvetica" pitchFamily="34" charset="0"/>
              </a:rPr>
              <a:t>also do both short and long bids in </a:t>
            </a:r>
            <a:r>
              <a:rPr lang="en-US" sz="2400" b="1" dirty="0" err="1" smtClean="0">
                <a:latin typeface="Helvetica" pitchFamily="34" charset="0"/>
              </a:rPr>
              <a:t>polytime</a:t>
            </a:r>
            <a:endParaRPr lang="en-US" sz="2400" b="1" dirty="0" smtClean="0">
              <a:latin typeface="Helvetic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Helvetica" pitchFamily="34" charset="0"/>
              </a:rPr>
              <a:t>NP-hardness is driven by medium-sized bids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001963" y="973504"/>
            <a:ext cx="32493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0" i="0" dirty="0"/>
              <a:t>[</a:t>
            </a:r>
            <a:r>
              <a:rPr lang="en-US" sz="1600" b="0" i="0" dirty="0" smtClean="0"/>
              <a:t>Sandholm &amp; Suri </a:t>
            </a:r>
            <a:r>
              <a:rPr lang="en-US" sz="1600" b="0" i="0" dirty="0"/>
              <a:t>AAAI-00, AIJ-03]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b="1" smtClean="0">
                <a:solidFill>
                  <a:srgbClr val="0000FC"/>
                </a:solidFill>
                <a:latin typeface="Helvetica" pitchFamily="34" charset="0"/>
              </a:rPr>
              <a:t>Combinatorial auctions</a:t>
            </a:r>
            <a:r>
              <a:rPr lang="en-US" sz="2200" b="1" smtClean="0">
                <a:latin typeface="Helvetica" pitchFamily="34" charset="0"/>
              </a:rPr>
              <a:t> </a:t>
            </a:r>
            <a:r>
              <a:rPr lang="en-US" sz="2200" smtClean="0">
                <a:latin typeface="Helvetica" pitchFamily="34" charset="0"/>
              </a:rPr>
              <a:t>[Rassenti,Smith&amp;Bulfin82]...</a:t>
            </a:r>
          </a:p>
          <a:p>
            <a:pPr lvl="1">
              <a:lnSpc>
                <a:spcPct val="90000"/>
              </a:lnSpc>
            </a:pPr>
            <a:r>
              <a:rPr lang="en-US" sz="2000" b="1" smtClean="0">
                <a:latin typeface="Helvetica" pitchFamily="34" charset="0"/>
              </a:rPr>
              <a:t>Bids can be submitted on combinations (bundles) of items</a:t>
            </a:r>
          </a:p>
          <a:p>
            <a:pPr lvl="1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Bidder’s perspective</a:t>
            </a:r>
          </a:p>
          <a:p>
            <a:pPr lvl="2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Avoids the need for lookahead</a:t>
            </a:r>
          </a:p>
          <a:p>
            <a:pPr lvl="2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(Potentially 2</a:t>
            </a:r>
            <a:r>
              <a:rPr lang="en-US" sz="2200" b="1" baseline="30000" smtClean="0">
                <a:latin typeface="Helvetica" pitchFamily="34" charset="0"/>
              </a:rPr>
              <a:t>#items</a:t>
            </a:r>
            <a:r>
              <a:rPr lang="en-US" sz="2200" b="1" smtClean="0">
                <a:latin typeface="Helvetica" pitchFamily="34" charset="0"/>
              </a:rPr>
              <a:t> valuation calculations)</a:t>
            </a:r>
          </a:p>
          <a:p>
            <a:pPr lvl="1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Auctioneer’s perspective: </a:t>
            </a:r>
          </a:p>
          <a:p>
            <a:pPr lvl="2">
              <a:lnSpc>
                <a:spcPct val="90000"/>
              </a:lnSpc>
            </a:pPr>
            <a:r>
              <a:rPr lang="en-US" sz="2000" b="1" smtClean="0">
                <a:solidFill>
                  <a:srgbClr val="66FF33"/>
                </a:solidFill>
                <a:latin typeface="Helvetica" pitchFamily="34" charset="0"/>
              </a:rPr>
              <a:t>Automated optimal bundling of items</a:t>
            </a:r>
          </a:p>
          <a:p>
            <a:pPr lvl="2">
              <a:lnSpc>
                <a:spcPct val="90000"/>
              </a:lnSpc>
            </a:pPr>
            <a:r>
              <a:rPr lang="en-US" sz="2200" b="1" smtClean="0">
                <a:solidFill>
                  <a:srgbClr val="DC0000"/>
                </a:solidFill>
                <a:latin typeface="Helvetica" pitchFamily="34" charset="0"/>
              </a:rPr>
              <a:t>Winner determination problem:  </a:t>
            </a:r>
          </a:p>
          <a:p>
            <a:pPr lvl="3">
              <a:lnSpc>
                <a:spcPct val="90000"/>
              </a:lnSpc>
            </a:pPr>
            <a:r>
              <a:rPr lang="en-US" b="1" smtClean="0">
                <a:latin typeface="Helvetica" pitchFamily="34" charset="0"/>
              </a:rPr>
              <a:t>Label bids as winning or losing so as to maximize sum of bid prices (= revenue </a:t>
            </a:r>
            <a:r>
              <a:rPr lang="en-US" b="1" smtClean="0">
                <a:latin typeface="Helvetica" pitchFamily="34" charset="0"/>
                <a:sym typeface="Symbol" pitchFamily="18" charset="2"/>
              </a:rPr>
              <a:t></a:t>
            </a:r>
            <a:r>
              <a:rPr lang="en-US" b="1" smtClean="0">
                <a:latin typeface="Helvetica" pitchFamily="34" charset="0"/>
              </a:rPr>
              <a:t> social welfare)</a:t>
            </a:r>
          </a:p>
          <a:p>
            <a:pPr lvl="3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Each item can be allocated to at most one bid</a:t>
            </a:r>
          </a:p>
          <a:p>
            <a:pPr lvl="2">
              <a:lnSpc>
                <a:spcPct val="90000"/>
              </a:lnSpc>
            </a:pPr>
            <a:r>
              <a:rPr lang="en-US" sz="2200" b="1" smtClean="0">
                <a:latin typeface="Helvetica" pitchFamily="34" charset="0"/>
              </a:rPr>
              <a:t>Exhaustive enumeration is 2</a:t>
            </a:r>
            <a:r>
              <a:rPr lang="en-US" sz="2200" b="1" baseline="30000" smtClean="0">
                <a:latin typeface="Helvetica" pitchFamily="34" charset="0"/>
              </a:rPr>
              <a:t>#bids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b="1" smtClean="0"/>
              <a:t>Auction design for multi-item settings…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305800" cy="5943600"/>
          </a:xfrm>
        </p:spPr>
        <p:txBody>
          <a:bodyPr/>
          <a:lstStyle/>
          <a:p>
            <a:r>
              <a:rPr lang="en-US" sz="1800" b="1" smtClean="0">
                <a:latin typeface="Helvetica" pitchFamily="34" charset="0"/>
              </a:rPr>
              <a:t>At each search node, use a polynomial algorithm if remaining bid graph only contains </a:t>
            </a:r>
            <a:r>
              <a:rPr lang="en-US" sz="1800" b="1" i="1" smtClean="0">
                <a:solidFill>
                  <a:srgbClr val="DC0000"/>
                </a:solidFill>
                <a:latin typeface="Helvetica" pitchFamily="34" charset="0"/>
              </a:rPr>
              <a:t>interval bids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Ordered list of items: 1..#items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Each bid is for some interval </a:t>
            </a:r>
            <a:r>
              <a:rPr lang="en-US" sz="1800" smtClean="0">
                <a:solidFill>
                  <a:srgbClr val="0000FC"/>
                </a:solidFill>
                <a:latin typeface="Helvetica" pitchFamily="34" charset="0"/>
              </a:rPr>
              <a:t>[q, r]</a:t>
            </a:r>
            <a:r>
              <a:rPr lang="en-US" sz="1800" smtClean="0">
                <a:latin typeface="Helvetica" pitchFamily="34" charset="0"/>
              </a:rPr>
              <a:t> of these items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[Rothkopf et al. 98] presented </a:t>
            </a:r>
            <a:r>
              <a:rPr lang="en-US" sz="1800" smtClean="0">
                <a:solidFill>
                  <a:srgbClr val="DC0000"/>
                </a:solidFill>
                <a:latin typeface="Helvetica" pitchFamily="34" charset="0"/>
              </a:rPr>
              <a:t>O(#items</a:t>
            </a:r>
            <a:r>
              <a:rPr lang="en-US" sz="1800" baseline="30000" smtClean="0">
                <a:solidFill>
                  <a:srgbClr val="DC0000"/>
                </a:solidFill>
                <a:latin typeface="Helvetica" pitchFamily="34" charset="0"/>
              </a:rPr>
              <a:t>2</a:t>
            </a:r>
            <a:r>
              <a:rPr lang="en-US" sz="1800" smtClean="0">
                <a:solidFill>
                  <a:srgbClr val="DC0000"/>
                </a:solidFill>
                <a:latin typeface="Helvetica" pitchFamily="34" charset="0"/>
              </a:rPr>
              <a:t>)</a:t>
            </a:r>
            <a:r>
              <a:rPr lang="en-US" sz="1800" smtClean="0">
                <a:latin typeface="Helvetica" pitchFamily="34" charset="0"/>
              </a:rPr>
              <a:t> DP algorithm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[Sandholm&amp;Suri AAAI-00, AIJ-03]  DP algorithm is </a:t>
            </a:r>
            <a:r>
              <a:rPr lang="en-US" sz="1800" smtClean="0">
                <a:solidFill>
                  <a:srgbClr val="DC0000"/>
                </a:solidFill>
                <a:latin typeface="Helvetica" pitchFamily="34" charset="0"/>
              </a:rPr>
              <a:t>O(#items + #bids)</a:t>
            </a:r>
          </a:p>
          <a:p>
            <a:pPr lvl="2"/>
            <a:r>
              <a:rPr lang="en-US" sz="1800" smtClean="0">
                <a:latin typeface="Helvetica" pitchFamily="34" charset="0"/>
              </a:rPr>
              <a:t>Bucket sort bids in ascending order of </a:t>
            </a:r>
            <a:r>
              <a:rPr lang="en-US" sz="1800" smtClean="0">
                <a:solidFill>
                  <a:srgbClr val="0000FC"/>
                </a:solidFill>
                <a:latin typeface="Helvetica" pitchFamily="34" charset="0"/>
              </a:rPr>
              <a:t>r</a:t>
            </a:r>
          </a:p>
          <a:p>
            <a:pPr lvl="2"/>
            <a:r>
              <a:rPr lang="en-US" sz="1800" smtClean="0">
                <a:latin typeface="Helvetica" pitchFamily="34" charset="0"/>
              </a:rPr>
              <a:t>opt(i) is the optimal solution using items 1..i</a:t>
            </a:r>
          </a:p>
          <a:p>
            <a:pPr lvl="2"/>
            <a:r>
              <a:rPr lang="en-US" sz="1800" smtClean="0">
                <a:latin typeface="Helvetica" pitchFamily="34" charset="0"/>
              </a:rPr>
              <a:t>opt(i) = max </a:t>
            </a:r>
            <a:r>
              <a:rPr lang="en-US" sz="1800" baseline="-25000" smtClean="0">
                <a:latin typeface="Helvetica" pitchFamily="34" charset="0"/>
              </a:rPr>
              <a:t>b in bids whose last item is i</a:t>
            </a:r>
            <a:r>
              <a:rPr lang="en-US" sz="1800" smtClean="0">
                <a:latin typeface="Helvetica" pitchFamily="34" charset="0"/>
              </a:rPr>
              <a:t> {p</a:t>
            </a:r>
            <a:r>
              <a:rPr lang="en-US" sz="1800" baseline="-25000" smtClean="0">
                <a:latin typeface="Helvetica" pitchFamily="34" charset="0"/>
              </a:rPr>
              <a:t>b</a:t>
            </a:r>
            <a:r>
              <a:rPr lang="en-US" sz="1800" smtClean="0">
                <a:latin typeface="Helvetica" pitchFamily="34" charset="0"/>
              </a:rPr>
              <a:t> + opt(</a:t>
            </a:r>
            <a:r>
              <a:rPr lang="en-US" sz="1800" smtClean="0">
                <a:solidFill>
                  <a:srgbClr val="0000FC"/>
                </a:solidFill>
                <a:latin typeface="Helvetica" pitchFamily="34" charset="0"/>
              </a:rPr>
              <a:t>q</a:t>
            </a:r>
            <a:r>
              <a:rPr lang="en-US" sz="1800" baseline="-25000" smtClean="0">
                <a:solidFill>
                  <a:srgbClr val="0000FC"/>
                </a:solidFill>
                <a:latin typeface="Helvetica" pitchFamily="34" charset="0"/>
              </a:rPr>
              <a:t>b</a:t>
            </a:r>
            <a:r>
              <a:rPr lang="en-US" sz="1800" smtClean="0">
                <a:latin typeface="Helvetica" pitchFamily="34" charset="0"/>
              </a:rPr>
              <a:t>-1), opt(i-1)}</a:t>
            </a:r>
          </a:p>
          <a:p>
            <a:r>
              <a:rPr lang="en-US" sz="1800" b="1" smtClean="0">
                <a:latin typeface="Helvetica" pitchFamily="34" charset="0"/>
              </a:rPr>
              <a:t>Identifying linear ordering</a:t>
            </a:r>
          </a:p>
          <a:p>
            <a:endParaRPr lang="en-US" sz="1800" b="1" smtClean="0">
              <a:latin typeface="Helvetica" pitchFamily="34" charset="0"/>
            </a:endParaRPr>
          </a:p>
          <a:p>
            <a:endParaRPr lang="en-US" sz="2800" smtClean="0"/>
          </a:p>
          <a:p>
            <a:endParaRPr lang="en-US" sz="2800" smtClean="0"/>
          </a:p>
          <a:p>
            <a:pPr lvl="1"/>
            <a:r>
              <a:rPr lang="en-US" sz="1800" smtClean="0">
                <a:latin typeface="Helvetica" pitchFamily="34" charset="0"/>
              </a:rPr>
              <a:t>Can be identified in O(|E|+|V|) time [Korte &amp; Mohring SIAM-89]</a:t>
            </a:r>
          </a:p>
          <a:p>
            <a:r>
              <a:rPr lang="en-US" sz="1800" b="1" smtClean="0">
                <a:latin typeface="Helvetica" pitchFamily="34" charset="0"/>
              </a:rPr>
              <a:t>Interval bids with wraparound can be identified in O(#bids</a:t>
            </a:r>
            <a:r>
              <a:rPr lang="en-US" sz="1800" b="1" baseline="30000" smtClean="0">
                <a:latin typeface="Helvetica" pitchFamily="34" charset="0"/>
              </a:rPr>
              <a:t>2</a:t>
            </a:r>
            <a:r>
              <a:rPr lang="en-US" sz="1800" b="1" smtClean="0">
                <a:latin typeface="Helvetica" pitchFamily="34" charset="0"/>
              </a:rPr>
              <a:t>) time </a:t>
            </a:r>
            <a:r>
              <a:rPr lang="en-US" sz="1800" smtClean="0">
                <a:latin typeface="Helvetica" pitchFamily="34" charset="0"/>
              </a:rPr>
              <a:t>[Spinrad SODA-93]</a:t>
            </a:r>
            <a:r>
              <a:rPr lang="en-US" sz="1800" b="1" smtClean="0">
                <a:latin typeface="Helvetica" pitchFamily="34" charset="0"/>
              </a:rPr>
              <a:t> and solved in </a:t>
            </a:r>
            <a:r>
              <a:rPr lang="en-US" sz="1800" b="1" smtClean="0">
                <a:solidFill>
                  <a:srgbClr val="DC0000"/>
                </a:solidFill>
                <a:latin typeface="Helvetica" pitchFamily="34" charset="0"/>
              </a:rPr>
              <a:t>O(#items (#items + #bids))</a:t>
            </a:r>
            <a:r>
              <a:rPr lang="en-US" sz="1800" b="1" smtClean="0">
                <a:latin typeface="Helvetica" pitchFamily="34" charset="0"/>
              </a:rPr>
              <a:t> time using our DP while DP of Rothkopf et al. is O(#items</a:t>
            </a:r>
            <a:r>
              <a:rPr lang="en-US" sz="1800" b="1" baseline="30000" smtClean="0">
                <a:latin typeface="Helvetica" pitchFamily="34" charset="0"/>
              </a:rPr>
              <a:t>3</a:t>
            </a:r>
            <a:r>
              <a:rPr lang="en-US" sz="1800" b="1" smtClean="0">
                <a:latin typeface="Helvetica" pitchFamily="34" charset="0"/>
              </a:rPr>
              <a:t>)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/>
          <a:lstStyle/>
          <a:p>
            <a:r>
              <a:rPr lang="en-US" sz="3200" b="1" smtClean="0">
                <a:latin typeface="Helvetica" pitchFamily="34" charset="0"/>
              </a:rPr>
              <a:t>Example 2: Interval bids</a:t>
            </a:r>
          </a:p>
        </p:txBody>
      </p:sp>
      <p:pic>
        <p:nvPicPr>
          <p:cNvPr id="3737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962400"/>
            <a:ext cx="7010400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319088"/>
            <a:ext cx="8047037" cy="621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181600" y="762000"/>
            <a:ext cx="3619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1800" b="0" i="0"/>
              <a:t>[Sandholm &amp; Suri AAAI-00, AIJ-03]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95400" y="6096000"/>
            <a:ext cx="2133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441700" y="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i="0"/>
              <a:t>Example 3: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09600"/>
          </a:xfrm>
        </p:spPr>
        <p:txBody>
          <a:bodyPr/>
          <a:lstStyle/>
          <a:p>
            <a:r>
              <a:rPr lang="en-US" sz="3200" b="1" smtClean="0">
                <a:latin typeface="Helvetica" pitchFamily="34" charset="0"/>
              </a:rPr>
              <a:t>Example 3...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914400"/>
            <a:ext cx="8305800" cy="5562600"/>
          </a:xfrm>
        </p:spPr>
        <p:txBody>
          <a:bodyPr/>
          <a:lstStyle/>
          <a:p>
            <a:r>
              <a:rPr lang="en-US" sz="2400" b="1" smtClean="0">
                <a:latin typeface="Helvetica" pitchFamily="34" charset="0"/>
              </a:rPr>
              <a:t>Thrm. </a:t>
            </a:r>
            <a:r>
              <a:rPr lang="en-US" sz="2000" smtClean="0">
                <a:solidFill>
                  <a:schemeClr val="accent1"/>
                </a:solidFill>
                <a:latin typeface="Helvetica" pitchFamily="34" charset="0"/>
              </a:rPr>
              <a:t>[Conitzer, Derryberry &amp; Sandholm AAAI-04]</a:t>
            </a:r>
            <a:r>
              <a:rPr lang="en-US" sz="2400" b="1" smtClean="0">
                <a:latin typeface="Helvetica" pitchFamily="34" charset="0"/>
              </a:rPr>
              <a:t> </a:t>
            </a:r>
            <a:r>
              <a:rPr lang="en-US" sz="2400" smtClean="0">
                <a:solidFill>
                  <a:srgbClr val="009900"/>
                </a:solidFill>
                <a:latin typeface="Helvetica" pitchFamily="34" charset="0"/>
              </a:rPr>
              <a:t>An item tree that matches the remaining bids (if one exists) can be </a:t>
            </a:r>
            <a:r>
              <a:rPr lang="en-US" sz="2400" i="1" smtClean="0">
                <a:solidFill>
                  <a:srgbClr val="009900"/>
                </a:solidFill>
                <a:latin typeface="Helvetica" pitchFamily="34" charset="0"/>
              </a:rPr>
              <a:t>constructed</a:t>
            </a:r>
            <a:r>
              <a:rPr lang="en-US" sz="2400" smtClean="0">
                <a:solidFill>
                  <a:srgbClr val="009900"/>
                </a:solidFill>
                <a:latin typeface="Helvetica" pitchFamily="34" charset="0"/>
              </a:rPr>
              <a:t> in time 				        O(|Bids| |#items that any one bid contains|</a:t>
            </a:r>
            <a:r>
              <a:rPr lang="en-US" sz="2400" baseline="30000" smtClean="0">
                <a:solidFill>
                  <a:srgbClr val="009900"/>
                </a:solidFill>
                <a:latin typeface="Helvetica" pitchFamily="34" charset="0"/>
              </a:rPr>
              <a:t>2 </a:t>
            </a:r>
            <a:r>
              <a:rPr lang="en-US" sz="2400" smtClean="0">
                <a:solidFill>
                  <a:srgbClr val="009900"/>
                </a:solidFill>
                <a:latin typeface="Helvetica" pitchFamily="34" charset="0"/>
              </a:rPr>
              <a:t>+ |Items|</a:t>
            </a:r>
            <a:r>
              <a:rPr lang="en-US" sz="2400" baseline="30000" smtClean="0">
                <a:solidFill>
                  <a:srgbClr val="009900"/>
                </a:solidFill>
                <a:latin typeface="Helvetica" pitchFamily="34" charset="0"/>
              </a:rPr>
              <a:t>2</a:t>
            </a:r>
            <a:r>
              <a:rPr lang="en-US" sz="2400" smtClean="0">
                <a:solidFill>
                  <a:srgbClr val="009900"/>
                </a:solidFill>
                <a:latin typeface="Helvetica" pitchFamily="34" charset="0"/>
              </a:rPr>
              <a:t>)</a:t>
            </a:r>
          </a:p>
          <a:p>
            <a:r>
              <a:rPr lang="en-US" sz="2400" smtClean="0">
                <a:latin typeface="Helvetica" pitchFamily="34" charset="0"/>
              </a:rPr>
              <a:t>Algorithm</a:t>
            </a:r>
            <a:r>
              <a:rPr lang="en-US" sz="2400" b="1" smtClean="0">
                <a:latin typeface="Helvetica" pitchFamily="34" charset="0"/>
              </a:rPr>
              <a:t>:</a:t>
            </a:r>
          </a:p>
          <a:p>
            <a:pPr lvl="1"/>
            <a:r>
              <a:rPr lang="en-US" sz="2000" smtClean="0">
                <a:latin typeface="Helvetica" pitchFamily="34" charset="0"/>
              </a:rPr>
              <a:t>Make a graph with the items as vertices</a:t>
            </a:r>
          </a:p>
          <a:p>
            <a:pPr lvl="1"/>
            <a:r>
              <a:rPr lang="en-US" sz="2000" smtClean="0">
                <a:latin typeface="Helvetica" pitchFamily="34" charset="0"/>
              </a:rPr>
              <a:t>Each edge (</a:t>
            </a:r>
            <a:r>
              <a:rPr lang="en-US" sz="2000" i="1" smtClean="0">
                <a:latin typeface="Helvetica" pitchFamily="34" charset="0"/>
              </a:rPr>
              <a:t>i, j) </a:t>
            </a:r>
            <a:r>
              <a:rPr lang="en-US" sz="2000" smtClean="0">
                <a:latin typeface="Helvetica" pitchFamily="34" charset="0"/>
              </a:rPr>
              <a:t>gets weight </a:t>
            </a:r>
            <a:r>
              <a:rPr lang="en-US" sz="2000" i="1" smtClean="0">
                <a:latin typeface="Helvetica" pitchFamily="34" charset="0"/>
              </a:rPr>
              <a:t>#(bids with both i and j)</a:t>
            </a:r>
          </a:p>
          <a:p>
            <a:pPr lvl="1"/>
            <a:r>
              <a:rPr lang="en-US" sz="2000" smtClean="0">
                <a:latin typeface="Helvetica" pitchFamily="34" charset="0"/>
              </a:rPr>
              <a:t>Construct maximum spanning tree of this graph: O(|Items|</a:t>
            </a:r>
            <a:r>
              <a:rPr lang="en-US" sz="2000" baseline="30000" smtClean="0">
                <a:latin typeface="Helvetica" pitchFamily="34" charset="0"/>
              </a:rPr>
              <a:t>2</a:t>
            </a:r>
            <a:r>
              <a:rPr lang="en-US" sz="2000" smtClean="0">
                <a:latin typeface="Helvetica" pitchFamily="34" charset="0"/>
              </a:rPr>
              <a:t>) time</a:t>
            </a:r>
          </a:p>
          <a:p>
            <a:pPr lvl="1"/>
            <a:r>
              <a:rPr lang="en-US" sz="2000" b="1" smtClean="0">
                <a:latin typeface="Helvetica" pitchFamily="34" charset="0"/>
              </a:rPr>
              <a:t>Thrm. </a:t>
            </a:r>
            <a:r>
              <a:rPr lang="en-US" sz="2000" smtClean="0">
                <a:latin typeface="Helvetica" pitchFamily="34" charset="0"/>
              </a:rPr>
              <a:t>The resulting tree will have the maximum possible weight </a:t>
            </a:r>
            <a:r>
              <a:rPr lang="en-US" sz="2000" i="1" smtClean="0">
                <a:latin typeface="Helvetica" pitchFamily="34" charset="0"/>
              </a:rPr>
              <a:t>#(occurrences of items in bids)</a:t>
            </a:r>
            <a:r>
              <a:rPr lang="en-US" sz="2000" smtClean="0">
                <a:latin typeface="Helvetica" pitchFamily="34" charset="0"/>
              </a:rPr>
              <a:t> - |Bids| iff it is a valid item tree</a:t>
            </a:r>
          </a:p>
          <a:p>
            <a:r>
              <a:rPr lang="en-US" sz="2400" b="1" smtClean="0">
                <a:solidFill>
                  <a:srgbClr val="DC0000"/>
                </a:solidFill>
                <a:latin typeface="Helvetica" pitchFamily="34" charset="0"/>
              </a:rPr>
              <a:t>Complexity of constructing an item graph of treewidth 2 is unknown but it is NP-hard already for treewidth 3 [Gottlob &amp; Greco EC-07] </a:t>
            </a:r>
            <a:r>
              <a:rPr lang="en-US" sz="2400" b="1" smtClean="0">
                <a:solidFill>
                  <a:srgbClr val="009900"/>
                </a:solidFill>
                <a:latin typeface="Helvetica" pitchFamily="34" charset="0"/>
              </a:rPr>
              <a:t>(but complexity of solving any such case </a:t>
            </a:r>
            <a:r>
              <a:rPr lang="en-US" sz="2400" b="1" i="1" smtClean="0">
                <a:solidFill>
                  <a:srgbClr val="009900"/>
                </a:solidFill>
                <a:latin typeface="Helvetica" pitchFamily="34" charset="0"/>
              </a:rPr>
              <a:t>given the item graph</a:t>
            </a:r>
            <a:r>
              <a:rPr lang="en-US" sz="2400" b="1" smtClean="0">
                <a:solidFill>
                  <a:srgbClr val="009900"/>
                </a:solidFill>
                <a:latin typeface="Helvetica" pitchFamily="34" charset="0"/>
              </a:rPr>
              <a:t> is “polynomial-time” - exponential only in the treewidth)</a:t>
            </a:r>
          </a:p>
          <a:p>
            <a:endParaRPr lang="en-US" sz="2400" b="1" smtClean="0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457200"/>
          </a:xfrm>
        </p:spPr>
        <p:txBody>
          <a:bodyPr/>
          <a:lstStyle/>
          <a:p>
            <a:r>
              <a:rPr lang="en-US" sz="2800" b="1" smtClean="0">
                <a:latin typeface="Helvetica" pitchFamily="34" charset="0"/>
              </a:rPr>
              <a:t>Example 4: Even more generality: Item </a:t>
            </a:r>
            <a:r>
              <a:rPr lang="en-US" sz="2800" b="1" i="1" smtClean="0">
                <a:latin typeface="Helvetica" pitchFamily="34" charset="0"/>
              </a:rPr>
              <a:t>graphs</a:t>
            </a:r>
            <a:r>
              <a:rPr lang="en-US" sz="2800" b="1" smtClean="0">
                <a:latin typeface="Helvetica" pitchFamily="34" charset="0"/>
              </a:rPr>
              <a:t> </a:t>
            </a:r>
            <a:r>
              <a:rPr lang="en-US" sz="3600" b="1" smtClean="0">
                <a:latin typeface="Helvetica" pitchFamily="34" charset="0"/>
              </a:rPr>
              <a:t/>
            </a:r>
            <a:br>
              <a:rPr lang="en-US" sz="3600" b="1" smtClean="0">
                <a:latin typeface="Helvetica" pitchFamily="34" charset="0"/>
              </a:rPr>
            </a:br>
            <a:r>
              <a:rPr lang="en-US" sz="2000" b="1" smtClean="0">
                <a:solidFill>
                  <a:srgbClr val="0000FC"/>
                </a:solidFill>
                <a:latin typeface="Helvetica" pitchFamily="34" charset="0"/>
              </a:rPr>
              <a:t>[Conitzer, Derryberry, Sandholm AAAI-04]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839200" cy="5791200"/>
          </a:xfrm>
        </p:spPr>
        <p:txBody>
          <a:bodyPr/>
          <a:lstStyle/>
          <a:p>
            <a:r>
              <a:rPr lang="en-US" sz="2400" b="1" smtClean="0">
                <a:solidFill>
                  <a:srgbClr val="66FF33"/>
                </a:solidFill>
                <a:latin typeface="Helvetica" pitchFamily="34" charset="0"/>
              </a:rPr>
              <a:t>Item graph</a:t>
            </a:r>
            <a:r>
              <a:rPr lang="en-US" sz="2400" b="1" smtClean="0">
                <a:latin typeface="Helvetica" pitchFamily="34" charset="0"/>
              </a:rPr>
              <a:t> = graph with the items as vertices where every bid is on a </a:t>
            </a:r>
            <a:r>
              <a:rPr lang="en-US" sz="2400" b="1" smtClean="0">
                <a:solidFill>
                  <a:schemeClr val="accent2"/>
                </a:solidFill>
                <a:latin typeface="Helvetica" pitchFamily="34" charset="0"/>
              </a:rPr>
              <a:t>connected set</a:t>
            </a:r>
            <a:r>
              <a:rPr lang="en-US" sz="2400" b="1" smtClean="0">
                <a:latin typeface="Helvetica" pitchFamily="34" charset="0"/>
              </a:rPr>
              <a:t> of items</a:t>
            </a:r>
          </a:p>
          <a:p>
            <a:r>
              <a:rPr lang="en-US" sz="2400" b="1" smtClean="0">
                <a:latin typeface="Helvetica" pitchFamily="34" charset="0"/>
              </a:rPr>
              <a:t>Example:</a:t>
            </a:r>
            <a:endParaRPr lang="en-US" sz="2800" b="1" smtClean="0">
              <a:latin typeface="Helvetica" pitchFamily="34" charset="0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286000" y="30321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343400" y="40989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343400" y="30321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4343400" y="20415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6400800" y="303212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2590800" y="3413125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4724400" y="3336925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4724400" y="32607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2667000" y="32607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4724400" y="2346325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V="1">
            <a:off x="2590800" y="2346325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838200" y="2593975"/>
            <a:ext cx="1295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sz="2000"/>
              <a:t>Ticket to Alcatraz, San Francisco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934200" y="2574925"/>
            <a:ext cx="1828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sz="2000"/>
              <a:t>Ticket to Children’s Museum, San Jose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4648200" y="1965325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sz="2000"/>
              <a:t>Caltrain ticket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4419600" y="2803525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sz="2000"/>
              <a:t>Rental car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4343400" y="4098925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sz="2000"/>
              <a:t>Bus ticket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52400" y="4800600"/>
            <a:ext cx="8839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0">
                <a:latin typeface="Helvetica" pitchFamily="34" charset="0"/>
              </a:rPr>
              <a:t>Does not make sense to bid on items in SF and SJ without transportation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0">
                <a:latin typeface="Helvetica" pitchFamily="34" charset="0"/>
              </a:rPr>
              <a:t>Does not make sense to bid on two forms of transportation</a:t>
            </a:r>
            <a:endParaRPr lang="en-US" sz="2800" i="0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6096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latin typeface="Helvetica" pitchFamily="34" charset="0"/>
              </a:rPr>
              <a:t>Clearing</a:t>
            </a:r>
            <a:r>
              <a:rPr lang="en-US" sz="3200" b="1" dirty="0" smtClean="0">
                <a:latin typeface="Helvetica" pitchFamily="34" charset="0"/>
              </a:rPr>
              <a:t> with item </a:t>
            </a:r>
            <a:r>
              <a:rPr lang="en-US" sz="3200" b="1" dirty="0" smtClean="0">
                <a:latin typeface="Helvetica" pitchFamily="34" charset="0"/>
              </a:rPr>
              <a:t>graphs: </a:t>
            </a:r>
            <a:br>
              <a:rPr lang="en-US" sz="3200" b="1" dirty="0" smtClean="0">
                <a:latin typeface="Helvetica" pitchFamily="34" charset="0"/>
              </a:rPr>
            </a:br>
            <a:r>
              <a:rPr lang="en-US" sz="3200" b="1" i="1" dirty="0" smtClean="0">
                <a:latin typeface="Helvetica" pitchFamily="34" charset="0"/>
              </a:rPr>
              <a:t>our old friend Tree Decomposition!</a:t>
            </a:r>
            <a:endParaRPr lang="en-US" sz="3200" b="1" i="1" dirty="0" smtClean="0">
              <a:latin typeface="Helvetica" pitchFamily="34" charset="0"/>
            </a:endParaRPr>
          </a:p>
        </p:txBody>
      </p:sp>
      <p:sp>
        <p:nvSpPr>
          <p:cNvPr id="563203" name="Rectangle 3"/>
          <p:cNvSpPr>
            <a:spLocks noChangeArrowheads="1"/>
          </p:cNvSpPr>
          <p:nvPr/>
        </p:nvSpPr>
        <p:spPr bwMode="auto">
          <a:xfrm>
            <a:off x="76200" y="1066800"/>
            <a:ext cx="8839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0" dirty="0">
                <a:solidFill>
                  <a:srgbClr val="66FF33"/>
                </a:solidFill>
                <a:latin typeface="Helvetica" pitchFamily="34" charset="0"/>
              </a:rPr>
              <a:t>Tree decomposition</a:t>
            </a:r>
            <a:r>
              <a:rPr lang="en-US" sz="1800" b="0" i="0" dirty="0">
                <a:latin typeface="Helvetica" pitchFamily="34" charset="0"/>
              </a:rPr>
              <a:t> of a graph G = a tree T with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0" i="0" dirty="0">
                <a:latin typeface="Helvetica" pitchFamily="34" charset="0"/>
              </a:rPr>
              <a:t>Subsets of G’s vertices as T’s vertices; for every G-vertex, set of T-vertices containing it must be a nonempty connected set in 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0" i="0" dirty="0">
                <a:latin typeface="Helvetica" pitchFamily="34" charset="0"/>
              </a:rPr>
              <a:t>Every neighboring pair of vertices in G occurs in some single vertex of 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1800" b="0" i="0" dirty="0">
              <a:latin typeface="Helvetica" pitchFamily="34" charset="0"/>
            </a:endParaRPr>
          </a:p>
          <a:p>
            <a:pPr lvl="1">
              <a:spcBef>
                <a:spcPct val="20000"/>
              </a:spcBef>
            </a:pPr>
            <a:endParaRPr lang="en-US" sz="1800" b="0" i="0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b="0" dirty="0">
                <a:solidFill>
                  <a:srgbClr val="66FF33"/>
                </a:solidFill>
                <a:latin typeface="Helvetica" pitchFamily="34" charset="0"/>
              </a:rPr>
              <a:t>Width</a:t>
            </a:r>
            <a:r>
              <a:rPr lang="en-US" sz="1800" b="0" i="0" dirty="0">
                <a:solidFill>
                  <a:srgbClr val="66FF33"/>
                </a:solidFill>
                <a:latin typeface="Helvetica" pitchFamily="34" charset="0"/>
              </a:rPr>
              <a:t> of T </a:t>
            </a:r>
            <a:r>
              <a:rPr lang="en-US" sz="1800" b="0" i="0" dirty="0">
                <a:latin typeface="Helvetica" pitchFamily="34" charset="0"/>
              </a:rPr>
              <a:t>= (max #G-vertices in single T-vertex)-1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1800" i="0" dirty="0" err="1">
                <a:latin typeface="Helvetica" pitchFamily="34" charset="0"/>
              </a:rPr>
              <a:t>Thrm</a:t>
            </a:r>
            <a:r>
              <a:rPr lang="en-US" sz="1800" i="0" dirty="0">
                <a:latin typeface="Helvetica" pitchFamily="34" charset="0"/>
              </a:rPr>
              <a:t>.</a:t>
            </a:r>
            <a:r>
              <a:rPr lang="en-US" sz="1800" b="0" i="0" dirty="0">
                <a:latin typeface="Helvetica" pitchFamily="34" charset="0"/>
              </a:rPr>
              <a:t> Given an item graph with tree decomposition T (width </a:t>
            </a:r>
            <a:r>
              <a:rPr lang="en-US" sz="1800" b="0" i="0" dirty="0">
                <a:solidFill>
                  <a:srgbClr val="DC0000"/>
                </a:solidFill>
                <a:latin typeface="Helvetica" pitchFamily="34" charset="0"/>
              </a:rPr>
              <a:t>w</a:t>
            </a:r>
            <a:r>
              <a:rPr lang="en-US" sz="1800" b="0" i="0" dirty="0">
                <a:latin typeface="Helvetica" pitchFamily="34" charset="0"/>
              </a:rPr>
              <a:t>), can clear optimally in time O(|T|</a:t>
            </a:r>
            <a:r>
              <a:rPr lang="en-US" sz="1800" b="0" i="0" baseline="30000" dirty="0">
                <a:latin typeface="Helvetica" pitchFamily="34" charset="0"/>
              </a:rPr>
              <a:t>2</a:t>
            </a:r>
            <a:r>
              <a:rPr lang="en-US" sz="1800" b="0" i="0" dirty="0">
                <a:latin typeface="Helvetica" pitchFamily="34" charset="0"/>
              </a:rPr>
              <a:t> (|Bids|+1)</a:t>
            </a:r>
            <a:r>
              <a:rPr lang="en-US" sz="1800" b="0" i="0" baseline="30000" dirty="0">
                <a:solidFill>
                  <a:srgbClr val="DC0000"/>
                </a:solidFill>
                <a:latin typeface="Helvetica" pitchFamily="34" charset="0"/>
              </a:rPr>
              <a:t>w</a:t>
            </a:r>
            <a:r>
              <a:rPr lang="en-US" sz="1800" b="0" i="0" baseline="30000" dirty="0">
                <a:latin typeface="Helvetica" pitchFamily="34" charset="0"/>
              </a:rPr>
              <a:t>+1</a:t>
            </a:r>
            <a:r>
              <a:rPr lang="en-US" sz="1800" b="0" i="0" dirty="0">
                <a:latin typeface="Helvetica" pitchFamily="34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b="0" i="0" dirty="0">
                <a:latin typeface="Helvetica" pitchFamily="34" charset="0"/>
              </a:rPr>
              <a:t>Sketch: for every partial assignment of a T-vertex’s items to bids, compute maximum possible value below that vertex (using DP)</a:t>
            </a:r>
          </a:p>
        </p:txBody>
      </p:sp>
      <p:pic>
        <p:nvPicPr>
          <p:cNvPr id="46084" name="Picture 3" descr="australia-c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322512"/>
            <a:ext cx="3067050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737" y="2318240"/>
            <a:ext cx="357346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77200" cy="457200"/>
          </a:xfrm>
        </p:spPr>
        <p:txBody>
          <a:bodyPr/>
          <a:lstStyle/>
          <a:p>
            <a:r>
              <a:rPr lang="en-US" sz="3600" b="1" smtClean="0"/>
              <a:t>Application: combinatorial </a:t>
            </a:r>
            <a:r>
              <a:rPr lang="en-US" sz="3600" b="1" i="1" smtClean="0"/>
              <a:t>renting</a:t>
            </a:r>
            <a:endParaRPr lang="en-US" sz="2000" b="1" smtClean="0">
              <a:solidFill>
                <a:srgbClr val="0000FC"/>
              </a:solidFill>
            </a:endParaRP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914400"/>
            <a:ext cx="8782050" cy="1447800"/>
          </a:xfrm>
        </p:spPr>
        <p:txBody>
          <a:bodyPr/>
          <a:lstStyle/>
          <a:p>
            <a:r>
              <a:rPr lang="en-US" sz="2800" smtClean="0"/>
              <a:t>There are multiple resources for rent</a:t>
            </a:r>
          </a:p>
          <a:p>
            <a:r>
              <a:rPr lang="en-US" sz="2800" smtClean="0"/>
              <a:t>“item” = use of a resource for a particular time slot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95400" y="1981200"/>
            <a:ext cx="5715000" cy="2057400"/>
            <a:chOff x="816" y="1392"/>
            <a:chExt cx="3600" cy="1296"/>
          </a:xfrm>
        </p:grpSpPr>
        <p:sp>
          <p:nvSpPr>
            <p:cNvPr id="47162" name="Oval 5"/>
            <p:cNvSpPr>
              <a:spLocks noChangeArrowheads="1"/>
            </p:cNvSpPr>
            <p:nvPr/>
          </p:nvSpPr>
          <p:spPr bwMode="auto">
            <a:xfrm>
              <a:off x="2006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3" name="Text Box 6"/>
            <p:cNvSpPr txBox="1">
              <a:spLocks noChangeArrowheads="1"/>
            </p:cNvSpPr>
            <p:nvPr/>
          </p:nvSpPr>
          <p:spPr bwMode="auto">
            <a:xfrm>
              <a:off x="817" y="1728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1</a:t>
              </a:r>
            </a:p>
          </p:txBody>
        </p:sp>
        <p:sp>
          <p:nvSpPr>
            <p:cNvPr id="47164" name="Text Box 7"/>
            <p:cNvSpPr txBox="1">
              <a:spLocks noChangeArrowheads="1"/>
            </p:cNvSpPr>
            <p:nvPr/>
          </p:nvSpPr>
          <p:spPr bwMode="auto">
            <a:xfrm>
              <a:off x="816" y="2064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2</a:t>
              </a:r>
            </a:p>
          </p:txBody>
        </p:sp>
        <p:sp>
          <p:nvSpPr>
            <p:cNvPr id="47165" name="Text Box 8"/>
            <p:cNvSpPr txBox="1">
              <a:spLocks noChangeArrowheads="1"/>
            </p:cNvSpPr>
            <p:nvPr/>
          </p:nvSpPr>
          <p:spPr bwMode="auto">
            <a:xfrm>
              <a:off x="816" y="2400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3</a:t>
              </a:r>
            </a:p>
          </p:txBody>
        </p:sp>
        <p:sp>
          <p:nvSpPr>
            <p:cNvPr id="47166" name="Oval 9"/>
            <p:cNvSpPr>
              <a:spLocks noChangeArrowheads="1"/>
            </p:cNvSpPr>
            <p:nvPr/>
          </p:nvSpPr>
          <p:spPr bwMode="auto">
            <a:xfrm>
              <a:off x="2006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7" name="Oval 10"/>
            <p:cNvSpPr>
              <a:spLocks noChangeArrowheads="1"/>
            </p:cNvSpPr>
            <p:nvPr/>
          </p:nvSpPr>
          <p:spPr bwMode="auto">
            <a:xfrm>
              <a:off x="2006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8" name="Text Box 11"/>
            <p:cNvSpPr txBox="1">
              <a:spLocks noChangeArrowheads="1"/>
            </p:cNvSpPr>
            <p:nvPr/>
          </p:nvSpPr>
          <p:spPr bwMode="auto">
            <a:xfrm>
              <a:off x="1958" y="139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t</a:t>
              </a:r>
              <a:r>
                <a:rPr lang="en-US" sz="2400" b="0" i="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7169" name="Oval 12"/>
            <p:cNvSpPr>
              <a:spLocks noChangeArrowheads="1"/>
            </p:cNvSpPr>
            <p:nvPr/>
          </p:nvSpPr>
          <p:spPr bwMode="auto">
            <a:xfrm>
              <a:off x="2534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0" name="Oval 13"/>
            <p:cNvSpPr>
              <a:spLocks noChangeArrowheads="1"/>
            </p:cNvSpPr>
            <p:nvPr/>
          </p:nvSpPr>
          <p:spPr bwMode="auto">
            <a:xfrm>
              <a:off x="2534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1" name="Oval 14"/>
            <p:cNvSpPr>
              <a:spLocks noChangeArrowheads="1"/>
            </p:cNvSpPr>
            <p:nvPr/>
          </p:nvSpPr>
          <p:spPr bwMode="auto">
            <a:xfrm>
              <a:off x="2534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2" name="Text Box 15"/>
            <p:cNvSpPr txBox="1">
              <a:spLocks noChangeArrowheads="1"/>
            </p:cNvSpPr>
            <p:nvPr/>
          </p:nvSpPr>
          <p:spPr bwMode="auto">
            <a:xfrm>
              <a:off x="2486" y="139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t</a:t>
              </a:r>
              <a:r>
                <a:rPr lang="en-US" sz="2400" b="0" i="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7173" name="Oval 16"/>
            <p:cNvSpPr>
              <a:spLocks noChangeArrowheads="1"/>
            </p:cNvSpPr>
            <p:nvPr/>
          </p:nvSpPr>
          <p:spPr bwMode="auto">
            <a:xfrm>
              <a:off x="3062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4" name="Oval 17"/>
            <p:cNvSpPr>
              <a:spLocks noChangeArrowheads="1"/>
            </p:cNvSpPr>
            <p:nvPr/>
          </p:nvSpPr>
          <p:spPr bwMode="auto">
            <a:xfrm>
              <a:off x="3062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5" name="Oval 18"/>
            <p:cNvSpPr>
              <a:spLocks noChangeArrowheads="1"/>
            </p:cNvSpPr>
            <p:nvPr/>
          </p:nvSpPr>
          <p:spPr bwMode="auto">
            <a:xfrm>
              <a:off x="3062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6" name="Text Box 19"/>
            <p:cNvSpPr txBox="1">
              <a:spLocks noChangeArrowheads="1"/>
            </p:cNvSpPr>
            <p:nvPr/>
          </p:nvSpPr>
          <p:spPr bwMode="auto">
            <a:xfrm>
              <a:off x="3014" y="139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t</a:t>
              </a:r>
              <a:r>
                <a:rPr lang="en-US" sz="2400" b="0" i="0" baseline="-25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7177" name="Text Box 20"/>
            <p:cNvSpPr txBox="1">
              <a:spLocks noChangeArrowheads="1"/>
            </p:cNvSpPr>
            <p:nvPr/>
          </p:nvSpPr>
          <p:spPr bwMode="auto">
            <a:xfrm>
              <a:off x="4108" y="1946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47178" name="Oval 21"/>
            <p:cNvSpPr>
              <a:spLocks noChangeArrowheads="1"/>
            </p:cNvSpPr>
            <p:nvPr/>
          </p:nvSpPr>
          <p:spPr bwMode="auto">
            <a:xfrm>
              <a:off x="3600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9" name="Oval 22"/>
            <p:cNvSpPr>
              <a:spLocks noChangeArrowheads="1"/>
            </p:cNvSpPr>
            <p:nvPr/>
          </p:nvSpPr>
          <p:spPr bwMode="auto">
            <a:xfrm>
              <a:off x="3600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0" name="Oval 23"/>
            <p:cNvSpPr>
              <a:spLocks noChangeArrowheads="1"/>
            </p:cNvSpPr>
            <p:nvPr/>
          </p:nvSpPr>
          <p:spPr bwMode="auto">
            <a:xfrm>
              <a:off x="3600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81" name="Text Box 24"/>
            <p:cNvSpPr txBox="1">
              <a:spLocks noChangeArrowheads="1"/>
            </p:cNvSpPr>
            <p:nvPr/>
          </p:nvSpPr>
          <p:spPr bwMode="auto">
            <a:xfrm>
              <a:off x="3552" y="139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t</a:t>
              </a:r>
              <a:r>
                <a:rPr lang="en-US" sz="2400" b="0" i="0" baseline="-25000">
                  <a:latin typeface="Times New Roman" pitchFamily="18" charset="0"/>
                </a:rPr>
                <a:t>4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114800" y="2743200"/>
            <a:ext cx="3162300" cy="1524000"/>
            <a:chOff x="2592" y="1728"/>
            <a:chExt cx="1992" cy="960"/>
          </a:xfrm>
        </p:grpSpPr>
        <p:sp>
          <p:nvSpPr>
            <p:cNvPr id="47157" name="Oval 26"/>
            <p:cNvSpPr>
              <a:spLocks noChangeArrowheads="1"/>
            </p:cNvSpPr>
            <p:nvPr/>
          </p:nvSpPr>
          <p:spPr bwMode="auto">
            <a:xfrm>
              <a:off x="2592" y="1728"/>
              <a:ext cx="96" cy="48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8" name="Oval 27"/>
            <p:cNvSpPr>
              <a:spLocks noChangeArrowheads="1"/>
            </p:cNvSpPr>
            <p:nvPr/>
          </p:nvSpPr>
          <p:spPr bwMode="auto">
            <a:xfrm>
              <a:off x="3648" y="2400"/>
              <a:ext cx="96" cy="48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9" name="Oval 28"/>
            <p:cNvSpPr>
              <a:spLocks noChangeArrowheads="1"/>
            </p:cNvSpPr>
            <p:nvPr/>
          </p:nvSpPr>
          <p:spPr bwMode="auto">
            <a:xfrm>
              <a:off x="3120" y="1728"/>
              <a:ext cx="96" cy="48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0" name="Oval 29"/>
            <p:cNvSpPr>
              <a:spLocks noChangeArrowheads="1"/>
            </p:cNvSpPr>
            <p:nvPr/>
          </p:nvSpPr>
          <p:spPr bwMode="auto">
            <a:xfrm>
              <a:off x="2592" y="2400"/>
              <a:ext cx="96" cy="48"/>
            </a:xfrm>
            <a:prstGeom prst="ellipse">
              <a:avLst/>
            </a:prstGeom>
            <a:solidFill>
              <a:srgbClr val="00FF00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1" name="Text Box 30"/>
            <p:cNvSpPr txBox="1">
              <a:spLocks noChangeArrowheads="1"/>
            </p:cNvSpPr>
            <p:nvPr/>
          </p:nvSpPr>
          <p:spPr bwMode="auto">
            <a:xfrm>
              <a:off x="3792" y="2400"/>
              <a:ext cx="7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>
                  <a:solidFill>
                    <a:srgbClr val="00FF00"/>
                  </a:solidFill>
                  <a:latin typeface="Times New Roman" pitchFamily="18" charset="0"/>
                </a:rPr>
                <a:t>valid bid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276600" y="3200400"/>
            <a:ext cx="4271963" cy="685800"/>
            <a:chOff x="2064" y="2016"/>
            <a:chExt cx="2691" cy="432"/>
          </a:xfrm>
        </p:grpSpPr>
        <p:sp>
          <p:nvSpPr>
            <p:cNvPr id="47153" name="Oval 32"/>
            <p:cNvSpPr>
              <a:spLocks noChangeArrowheads="1"/>
            </p:cNvSpPr>
            <p:nvPr/>
          </p:nvSpPr>
          <p:spPr bwMode="auto">
            <a:xfrm>
              <a:off x="2064" y="2064"/>
              <a:ext cx="96" cy="48"/>
            </a:xfrm>
            <a:prstGeom prst="ellipse">
              <a:avLst/>
            </a:prstGeom>
            <a:solidFill>
              <a:srgbClr val="FF9966"/>
            </a:solidFill>
            <a:ln w="38100">
              <a:solidFill>
                <a:srgbClr val="FF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4" name="Oval 33"/>
            <p:cNvSpPr>
              <a:spLocks noChangeArrowheads="1"/>
            </p:cNvSpPr>
            <p:nvPr/>
          </p:nvSpPr>
          <p:spPr bwMode="auto">
            <a:xfrm>
              <a:off x="3120" y="2400"/>
              <a:ext cx="96" cy="48"/>
            </a:xfrm>
            <a:prstGeom prst="ellipse">
              <a:avLst/>
            </a:prstGeom>
            <a:solidFill>
              <a:srgbClr val="FF9966"/>
            </a:solidFill>
            <a:ln w="38100">
              <a:solidFill>
                <a:srgbClr val="FF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5" name="Oval 34"/>
            <p:cNvSpPr>
              <a:spLocks noChangeArrowheads="1"/>
            </p:cNvSpPr>
            <p:nvPr/>
          </p:nvSpPr>
          <p:spPr bwMode="auto">
            <a:xfrm>
              <a:off x="3648" y="2064"/>
              <a:ext cx="96" cy="48"/>
            </a:xfrm>
            <a:prstGeom prst="ellipse">
              <a:avLst/>
            </a:prstGeom>
            <a:solidFill>
              <a:srgbClr val="FF9966"/>
            </a:solidFill>
            <a:ln w="38100">
              <a:solidFill>
                <a:srgbClr val="FF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6" name="Text Box 35"/>
            <p:cNvSpPr txBox="1">
              <a:spLocks noChangeArrowheads="1"/>
            </p:cNvSpPr>
            <p:nvPr/>
          </p:nvSpPr>
          <p:spPr bwMode="auto">
            <a:xfrm>
              <a:off x="3814" y="2016"/>
              <a:ext cx="9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>
                  <a:solidFill>
                    <a:srgbClr val="FF9966"/>
                  </a:solidFill>
                  <a:latin typeface="Times New Roman" pitchFamily="18" charset="0"/>
                </a:rPr>
                <a:t>invalid bid</a:t>
              </a:r>
            </a:p>
          </p:txBody>
        </p:sp>
      </p:grpSp>
      <p:sp>
        <p:nvSpPr>
          <p:cNvPr id="734244" name="Rectangle 36"/>
          <p:cNvSpPr>
            <a:spLocks noChangeArrowheads="1"/>
          </p:cNvSpPr>
          <p:nvPr/>
        </p:nvSpPr>
        <p:spPr bwMode="auto">
          <a:xfrm>
            <a:off x="152400" y="41910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i="0">
                <a:solidFill>
                  <a:schemeClr val="bg1"/>
                </a:solidFill>
              </a:rPr>
              <a:t>Assume every bid demands items in a connected interval of time periods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276600" y="2819400"/>
            <a:ext cx="2590800" cy="1066800"/>
            <a:chOff x="2064" y="1776"/>
            <a:chExt cx="1632" cy="672"/>
          </a:xfrm>
        </p:grpSpPr>
        <p:sp>
          <p:nvSpPr>
            <p:cNvPr id="47114" name="Line 38"/>
            <p:cNvSpPr>
              <a:spLocks noChangeShapeType="1"/>
            </p:cNvSpPr>
            <p:nvPr/>
          </p:nvSpPr>
          <p:spPr bwMode="auto">
            <a:xfrm flipV="1">
              <a:off x="2112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5" name="Line 39"/>
            <p:cNvSpPr>
              <a:spLocks noChangeShapeType="1"/>
            </p:cNvSpPr>
            <p:nvPr/>
          </p:nvSpPr>
          <p:spPr bwMode="auto">
            <a:xfrm flipV="1">
              <a:off x="2112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6" name="Line 40"/>
            <p:cNvSpPr>
              <a:spLocks noChangeShapeType="1"/>
            </p:cNvSpPr>
            <p:nvPr/>
          </p:nvSpPr>
          <p:spPr bwMode="auto">
            <a:xfrm flipV="1">
              <a:off x="2064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7" name="Line 41"/>
            <p:cNvSpPr>
              <a:spLocks noChangeShapeType="1"/>
            </p:cNvSpPr>
            <p:nvPr/>
          </p:nvSpPr>
          <p:spPr bwMode="auto">
            <a:xfrm flipV="1">
              <a:off x="2208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8" name="Line 42"/>
            <p:cNvSpPr>
              <a:spLocks noChangeShapeType="1"/>
            </p:cNvSpPr>
            <p:nvPr/>
          </p:nvSpPr>
          <p:spPr bwMode="auto">
            <a:xfrm flipV="1">
              <a:off x="2208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9" name="Line 43"/>
            <p:cNvSpPr>
              <a:spLocks noChangeShapeType="1"/>
            </p:cNvSpPr>
            <p:nvPr/>
          </p:nvSpPr>
          <p:spPr bwMode="auto">
            <a:xfrm flipV="1">
              <a:off x="2208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0" name="Line 44"/>
            <p:cNvSpPr>
              <a:spLocks noChangeShapeType="1"/>
            </p:cNvSpPr>
            <p:nvPr/>
          </p:nvSpPr>
          <p:spPr bwMode="auto">
            <a:xfrm flipV="1">
              <a:off x="2208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1" name="Line 45"/>
            <p:cNvSpPr>
              <a:spLocks noChangeShapeType="1"/>
            </p:cNvSpPr>
            <p:nvPr/>
          </p:nvSpPr>
          <p:spPr bwMode="auto">
            <a:xfrm flipV="1">
              <a:off x="2208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2" name="Line 46"/>
            <p:cNvSpPr>
              <a:spLocks noChangeShapeType="1"/>
            </p:cNvSpPr>
            <p:nvPr/>
          </p:nvSpPr>
          <p:spPr bwMode="auto">
            <a:xfrm>
              <a:off x="2160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3" name="Line 47"/>
            <p:cNvSpPr>
              <a:spLocks noChangeShapeType="1"/>
            </p:cNvSpPr>
            <p:nvPr/>
          </p:nvSpPr>
          <p:spPr bwMode="auto">
            <a:xfrm>
              <a:off x="2160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4" name="Line 48"/>
            <p:cNvSpPr>
              <a:spLocks noChangeShapeType="1"/>
            </p:cNvSpPr>
            <p:nvPr/>
          </p:nvSpPr>
          <p:spPr bwMode="auto">
            <a:xfrm flipV="1">
              <a:off x="2640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Line 49"/>
            <p:cNvSpPr>
              <a:spLocks noChangeShapeType="1"/>
            </p:cNvSpPr>
            <p:nvPr/>
          </p:nvSpPr>
          <p:spPr bwMode="auto">
            <a:xfrm flipV="1">
              <a:off x="2640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6" name="Line 50"/>
            <p:cNvSpPr>
              <a:spLocks noChangeShapeType="1"/>
            </p:cNvSpPr>
            <p:nvPr/>
          </p:nvSpPr>
          <p:spPr bwMode="auto">
            <a:xfrm flipV="1">
              <a:off x="2592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7" name="Line 51"/>
            <p:cNvSpPr>
              <a:spLocks noChangeShapeType="1"/>
            </p:cNvSpPr>
            <p:nvPr/>
          </p:nvSpPr>
          <p:spPr bwMode="auto">
            <a:xfrm flipV="1">
              <a:off x="2736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8" name="Line 52"/>
            <p:cNvSpPr>
              <a:spLocks noChangeShapeType="1"/>
            </p:cNvSpPr>
            <p:nvPr/>
          </p:nvSpPr>
          <p:spPr bwMode="auto">
            <a:xfrm flipV="1">
              <a:off x="2736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9" name="Line 53"/>
            <p:cNvSpPr>
              <a:spLocks noChangeShapeType="1"/>
            </p:cNvSpPr>
            <p:nvPr/>
          </p:nvSpPr>
          <p:spPr bwMode="auto">
            <a:xfrm flipV="1">
              <a:off x="2736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0" name="Line 54"/>
            <p:cNvSpPr>
              <a:spLocks noChangeShapeType="1"/>
            </p:cNvSpPr>
            <p:nvPr/>
          </p:nvSpPr>
          <p:spPr bwMode="auto">
            <a:xfrm flipV="1">
              <a:off x="2736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1" name="Line 55"/>
            <p:cNvSpPr>
              <a:spLocks noChangeShapeType="1"/>
            </p:cNvSpPr>
            <p:nvPr/>
          </p:nvSpPr>
          <p:spPr bwMode="auto">
            <a:xfrm flipV="1">
              <a:off x="2736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2" name="Line 56"/>
            <p:cNvSpPr>
              <a:spLocks noChangeShapeType="1"/>
            </p:cNvSpPr>
            <p:nvPr/>
          </p:nvSpPr>
          <p:spPr bwMode="auto">
            <a:xfrm>
              <a:off x="2688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3" name="Line 57"/>
            <p:cNvSpPr>
              <a:spLocks noChangeShapeType="1"/>
            </p:cNvSpPr>
            <p:nvPr/>
          </p:nvSpPr>
          <p:spPr bwMode="auto">
            <a:xfrm>
              <a:off x="2688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4" name="Line 58"/>
            <p:cNvSpPr>
              <a:spLocks noChangeShapeType="1"/>
            </p:cNvSpPr>
            <p:nvPr/>
          </p:nvSpPr>
          <p:spPr bwMode="auto">
            <a:xfrm flipV="1">
              <a:off x="3168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5" name="Line 59"/>
            <p:cNvSpPr>
              <a:spLocks noChangeShapeType="1"/>
            </p:cNvSpPr>
            <p:nvPr/>
          </p:nvSpPr>
          <p:spPr bwMode="auto">
            <a:xfrm flipV="1">
              <a:off x="3168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6" name="Line 60"/>
            <p:cNvSpPr>
              <a:spLocks noChangeShapeType="1"/>
            </p:cNvSpPr>
            <p:nvPr/>
          </p:nvSpPr>
          <p:spPr bwMode="auto">
            <a:xfrm flipV="1">
              <a:off x="3120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7" name="Line 61"/>
            <p:cNvSpPr>
              <a:spLocks noChangeShapeType="1"/>
            </p:cNvSpPr>
            <p:nvPr/>
          </p:nvSpPr>
          <p:spPr bwMode="auto">
            <a:xfrm flipV="1">
              <a:off x="3264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8" name="Line 62"/>
            <p:cNvSpPr>
              <a:spLocks noChangeShapeType="1"/>
            </p:cNvSpPr>
            <p:nvPr/>
          </p:nvSpPr>
          <p:spPr bwMode="auto">
            <a:xfrm flipV="1">
              <a:off x="3264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39" name="Line 63"/>
            <p:cNvSpPr>
              <a:spLocks noChangeShapeType="1"/>
            </p:cNvSpPr>
            <p:nvPr/>
          </p:nvSpPr>
          <p:spPr bwMode="auto">
            <a:xfrm flipV="1">
              <a:off x="3264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0" name="Line 64"/>
            <p:cNvSpPr>
              <a:spLocks noChangeShapeType="1"/>
            </p:cNvSpPr>
            <p:nvPr/>
          </p:nvSpPr>
          <p:spPr bwMode="auto">
            <a:xfrm flipV="1">
              <a:off x="3264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1" name="Line 65"/>
            <p:cNvSpPr>
              <a:spLocks noChangeShapeType="1"/>
            </p:cNvSpPr>
            <p:nvPr/>
          </p:nvSpPr>
          <p:spPr bwMode="auto">
            <a:xfrm flipV="1">
              <a:off x="3264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2" name="Line 66"/>
            <p:cNvSpPr>
              <a:spLocks noChangeShapeType="1"/>
            </p:cNvSpPr>
            <p:nvPr/>
          </p:nvSpPr>
          <p:spPr bwMode="auto">
            <a:xfrm>
              <a:off x="3216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3" name="Line 67"/>
            <p:cNvSpPr>
              <a:spLocks noChangeShapeType="1"/>
            </p:cNvSpPr>
            <p:nvPr/>
          </p:nvSpPr>
          <p:spPr bwMode="auto">
            <a:xfrm>
              <a:off x="3216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4" name="Line 68"/>
            <p:cNvSpPr>
              <a:spLocks noChangeShapeType="1"/>
            </p:cNvSpPr>
            <p:nvPr/>
          </p:nvSpPr>
          <p:spPr bwMode="auto">
            <a:xfrm flipV="1">
              <a:off x="3696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5" name="Line 69"/>
            <p:cNvSpPr>
              <a:spLocks noChangeShapeType="1"/>
            </p:cNvSpPr>
            <p:nvPr/>
          </p:nvSpPr>
          <p:spPr bwMode="auto">
            <a:xfrm flipV="1">
              <a:off x="3696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6" name="Line 70"/>
            <p:cNvSpPr>
              <a:spLocks noChangeShapeType="1"/>
            </p:cNvSpPr>
            <p:nvPr/>
          </p:nvSpPr>
          <p:spPr bwMode="auto">
            <a:xfrm flipV="1">
              <a:off x="3648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7" name="Line 71"/>
            <p:cNvSpPr>
              <a:spLocks noChangeShapeType="1"/>
            </p:cNvSpPr>
            <p:nvPr/>
          </p:nvSpPr>
          <p:spPr bwMode="auto">
            <a:xfrm>
              <a:off x="2160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8" name="Line 72"/>
            <p:cNvSpPr>
              <a:spLocks noChangeShapeType="1"/>
            </p:cNvSpPr>
            <p:nvPr/>
          </p:nvSpPr>
          <p:spPr bwMode="auto">
            <a:xfrm flipV="1">
              <a:off x="2160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49" name="Line 73"/>
            <p:cNvSpPr>
              <a:spLocks noChangeShapeType="1"/>
            </p:cNvSpPr>
            <p:nvPr/>
          </p:nvSpPr>
          <p:spPr bwMode="auto">
            <a:xfrm>
              <a:off x="2688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0" name="Line 74"/>
            <p:cNvSpPr>
              <a:spLocks noChangeShapeType="1"/>
            </p:cNvSpPr>
            <p:nvPr/>
          </p:nvSpPr>
          <p:spPr bwMode="auto">
            <a:xfrm flipV="1">
              <a:off x="2688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1" name="Line 75"/>
            <p:cNvSpPr>
              <a:spLocks noChangeShapeType="1"/>
            </p:cNvSpPr>
            <p:nvPr/>
          </p:nvSpPr>
          <p:spPr bwMode="auto">
            <a:xfrm>
              <a:off x="3216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52" name="Line 76"/>
            <p:cNvSpPr>
              <a:spLocks noChangeShapeType="1"/>
            </p:cNvSpPr>
            <p:nvPr/>
          </p:nvSpPr>
          <p:spPr bwMode="auto">
            <a:xfrm flipV="1">
              <a:off x="3216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4285" name="Rectangle 77"/>
          <p:cNvSpPr>
            <a:spLocks noChangeArrowheads="1"/>
          </p:cNvSpPr>
          <p:nvPr/>
        </p:nvSpPr>
        <p:spPr bwMode="auto">
          <a:xfrm>
            <a:off x="158262" y="48768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i="0" dirty="0">
                <a:solidFill>
                  <a:srgbClr val="00FF00"/>
                </a:solidFill>
              </a:rPr>
              <a:t>Green edges</a:t>
            </a:r>
            <a:r>
              <a:rPr lang="en-US" sz="2800" b="0" i="0" dirty="0"/>
              <a:t> give valid item graph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0" i="0" dirty="0"/>
              <a:t>width </a:t>
            </a:r>
            <a:r>
              <a:rPr lang="en-US" sz="2400" b="0" dirty="0"/>
              <a:t>O(#resources)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0" i="0" dirty="0"/>
              <a:t>can also allow small time gaps in bids by drawing edges that skip small numbers of periods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/>
      <p:bldP spid="734244" grpId="0"/>
      <p:bldP spid="73428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457200"/>
          </a:xfrm>
        </p:spPr>
        <p:txBody>
          <a:bodyPr/>
          <a:lstStyle/>
          <a:p>
            <a:r>
              <a:rPr lang="en-US" sz="3600" b="1" smtClean="0"/>
              <a:t>Application: conditional awarding of items</a:t>
            </a:r>
            <a:endParaRPr lang="en-US" sz="2000" b="1" smtClean="0">
              <a:solidFill>
                <a:srgbClr val="0000FC"/>
              </a:solidFill>
            </a:endParaRP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" y="838200"/>
            <a:ext cx="8782050" cy="1600200"/>
          </a:xfrm>
        </p:spPr>
        <p:txBody>
          <a:bodyPr/>
          <a:lstStyle/>
          <a:p>
            <a:r>
              <a:rPr lang="en-US" sz="2800" dirty="0" smtClean="0"/>
              <a:t>Can also sell a type of security: you will receive the resource </a:t>
            </a:r>
            <a:r>
              <a:rPr lang="en-US" sz="2800" dirty="0" err="1" smtClean="0"/>
              <a:t>iff</a:t>
            </a:r>
            <a:r>
              <a:rPr lang="en-US" sz="2800" dirty="0" smtClean="0"/>
              <a:t> state </a:t>
            </a:r>
            <a:r>
              <a:rPr lang="en-US" sz="2800" i="1" dirty="0" err="1" smtClean="0"/>
              <a:t>s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of the world materializes</a:t>
            </a:r>
          </a:p>
          <a:p>
            <a:pPr lvl="1"/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are disjoint </a:t>
            </a:r>
            <a:r>
              <a:rPr lang="en-US" sz="2400" dirty="0" smtClean="0"/>
              <a:t>so that we never award resource twice</a:t>
            </a:r>
            <a:endParaRPr lang="en-US" sz="2400" i="1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71600" y="2133600"/>
            <a:ext cx="5715000" cy="2057400"/>
            <a:chOff x="816" y="1392"/>
            <a:chExt cx="3600" cy="1296"/>
          </a:xfrm>
        </p:grpSpPr>
        <p:sp>
          <p:nvSpPr>
            <p:cNvPr id="48174" name="Oval 5"/>
            <p:cNvSpPr>
              <a:spLocks noChangeArrowheads="1"/>
            </p:cNvSpPr>
            <p:nvPr/>
          </p:nvSpPr>
          <p:spPr bwMode="auto">
            <a:xfrm>
              <a:off x="2006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5" name="Text Box 6"/>
            <p:cNvSpPr txBox="1">
              <a:spLocks noChangeArrowheads="1"/>
            </p:cNvSpPr>
            <p:nvPr/>
          </p:nvSpPr>
          <p:spPr bwMode="auto">
            <a:xfrm>
              <a:off x="817" y="1728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1</a:t>
              </a:r>
            </a:p>
          </p:txBody>
        </p:sp>
        <p:sp>
          <p:nvSpPr>
            <p:cNvPr id="48176" name="Text Box 7"/>
            <p:cNvSpPr txBox="1">
              <a:spLocks noChangeArrowheads="1"/>
            </p:cNvSpPr>
            <p:nvPr/>
          </p:nvSpPr>
          <p:spPr bwMode="auto">
            <a:xfrm>
              <a:off x="816" y="2064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2</a:t>
              </a:r>
            </a:p>
          </p:txBody>
        </p:sp>
        <p:sp>
          <p:nvSpPr>
            <p:cNvPr id="48177" name="Text Box 8"/>
            <p:cNvSpPr txBox="1">
              <a:spLocks noChangeArrowheads="1"/>
            </p:cNvSpPr>
            <p:nvPr/>
          </p:nvSpPr>
          <p:spPr bwMode="auto">
            <a:xfrm>
              <a:off x="816" y="2400"/>
              <a:ext cx="9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resource 3</a:t>
              </a:r>
            </a:p>
          </p:txBody>
        </p:sp>
        <p:sp>
          <p:nvSpPr>
            <p:cNvPr id="48178" name="Oval 9"/>
            <p:cNvSpPr>
              <a:spLocks noChangeArrowheads="1"/>
            </p:cNvSpPr>
            <p:nvPr/>
          </p:nvSpPr>
          <p:spPr bwMode="auto">
            <a:xfrm>
              <a:off x="2006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9" name="Oval 10"/>
            <p:cNvSpPr>
              <a:spLocks noChangeArrowheads="1"/>
            </p:cNvSpPr>
            <p:nvPr/>
          </p:nvSpPr>
          <p:spPr bwMode="auto">
            <a:xfrm>
              <a:off x="2006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0" name="Text Box 11"/>
            <p:cNvSpPr txBox="1">
              <a:spLocks noChangeArrowheads="1"/>
            </p:cNvSpPr>
            <p:nvPr/>
          </p:nvSpPr>
          <p:spPr bwMode="auto">
            <a:xfrm>
              <a:off x="1947" y="139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s</a:t>
              </a:r>
              <a:r>
                <a:rPr lang="en-US" sz="2400" b="0" i="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8181" name="Oval 12"/>
            <p:cNvSpPr>
              <a:spLocks noChangeArrowheads="1"/>
            </p:cNvSpPr>
            <p:nvPr/>
          </p:nvSpPr>
          <p:spPr bwMode="auto">
            <a:xfrm>
              <a:off x="2534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2" name="Oval 13"/>
            <p:cNvSpPr>
              <a:spLocks noChangeArrowheads="1"/>
            </p:cNvSpPr>
            <p:nvPr/>
          </p:nvSpPr>
          <p:spPr bwMode="auto">
            <a:xfrm>
              <a:off x="2534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Oval 14"/>
            <p:cNvSpPr>
              <a:spLocks noChangeArrowheads="1"/>
            </p:cNvSpPr>
            <p:nvPr/>
          </p:nvSpPr>
          <p:spPr bwMode="auto">
            <a:xfrm>
              <a:off x="2534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4" name="Text Box 15"/>
            <p:cNvSpPr txBox="1">
              <a:spLocks noChangeArrowheads="1"/>
            </p:cNvSpPr>
            <p:nvPr/>
          </p:nvSpPr>
          <p:spPr bwMode="auto">
            <a:xfrm>
              <a:off x="2475" y="139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s</a:t>
              </a:r>
              <a:r>
                <a:rPr lang="en-US" sz="2400" b="0" i="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8185" name="Oval 16"/>
            <p:cNvSpPr>
              <a:spLocks noChangeArrowheads="1"/>
            </p:cNvSpPr>
            <p:nvPr/>
          </p:nvSpPr>
          <p:spPr bwMode="auto">
            <a:xfrm>
              <a:off x="3062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6" name="Oval 17"/>
            <p:cNvSpPr>
              <a:spLocks noChangeArrowheads="1"/>
            </p:cNvSpPr>
            <p:nvPr/>
          </p:nvSpPr>
          <p:spPr bwMode="auto">
            <a:xfrm>
              <a:off x="3062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7" name="Oval 18"/>
            <p:cNvSpPr>
              <a:spLocks noChangeArrowheads="1"/>
            </p:cNvSpPr>
            <p:nvPr/>
          </p:nvSpPr>
          <p:spPr bwMode="auto">
            <a:xfrm>
              <a:off x="3062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8" name="Text Box 19"/>
            <p:cNvSpPr txBox="1">
              <a:spLocks noChangeArrowheads="1"/>
            </p:cNvSpPr>
            <p:nvPr/>
          </p:nvSpPr>
          <p:spPr bwMode="auto">
            <a:xfrm>
              <a:off x="3003" y="139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s</a:t>
              </a:r>
              <a:r>
                <a:rPr lang="en-US" sz="2400" b="0" i="0" baseline="-25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8189" name="Text Box 20"/>
            <p:cNvSpPr txBox="1">
              <a:spLocks noChangeArrowheads="1"/>
            </p:cNvSpPr>
            <p:nvPr/>
          </p:nvSpPr>
          <p:spPr bwMode="auto">
            <a:xfrm>
              <a:off x="4108" y="1946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48190" name="Oval 21"/>
            <p:cNvSpPr>
              <a:spLocks noChangeArrowheads="1"/>
            </p:cNvSpPr>
            <p:nvPr/>
          </p:nvSpPr>
          <p:spPr bwMode="auto">
            <a:xfrm>
              <a:off x="3600" y="1824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1" name="Oval 22"/>
            <p:cNvSpPr>
              <a:spLocks noChangeArrowheads="1"/>
            </p:cNvSpPr>
            <p:nvPr/>
          </p:nvSpPr>
          <p:spPr bwMode="auto">
            <a:xfrm>
              <a:off x="3600" y="2160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2" name="Oval 23"/>
            <p:cNvSpPr>
              <a:spLocks noChangeArrowheads="1"/>
            </p:cNvSpPr>
            <p:nvPr/>
          </p:nvSpPr>
          <p:spPr bwMode="auto">
            <a:xfrm>
              <a:off x="3600" y="2496"/>
              <a:ext cx="192" cy="14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3" name="Text Box 24"/>
            <p:cNvSpPr txBox="1">
              <a:spLocks noChangeArrowheads="1"/>
            </p:cNvSpPr>
            <p:nvPr/>
          </p:nvSpPr>
          <p:spPr bwMode="auto">
            <a:xfrm>
              <a:off x="3541" y="139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/>
              <a:r>
                <a:rPr lang="en-US" sz="2400" b="0" i="0">
                  <a:latin typeface="Times New Roman" pitchFamily="18" charset="0"/>
                </a:rPr>
                <a:t>s</a:t>
              </a:r>
              <a:r>
                <a:rPr lang="en-US" sz="2400" b="0" i="0" baseline="-25000">
                  <a:latin typeface="Times New Roman" pitchFamily="18" charset="0"/>
                </a:rPr>
                <a:t>4</a:t>
              </a:r>
            </a:p>
          </p:txBody>
        </p:sp>
      </p:grpSp>
      <p:sp>
        <p:nvSpPr>
          <p:cNvPr id="735257" name="Rectangle 25"/>
          <p:cNvSpPr>
            <a:spLocks noChangeArrowheads="1"/>
          </p:cNvSpPr>
          <p:nvPr/>
        </p:nvSpPr>
        <p:spPr bwMode="auto">
          <a:xfrm>
            <a:off x="228600" y="42672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i="0"/>
              <a:t>States potentially have a linear order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b="0"/>
              <a:t>e.g.</a:t>
            </a:r>
            <a:r>
              <a:rPr lang="en-US" sz="2400" b="0" i="0"/>
              <a:t> s</a:t>
            </a:r>
            <a:r>
              <a:rPr lang="en-US" sz="2400" b="0" i="0" baseline="-25000"/>
              <a:t>1</a:t>
            </a:r>
            <a:r>
              <a:rPr lang="en-US" sz="2400" b="0" i="0"/>
              <a:t> = “price of oil &lt; $40,” s</a:t>
            </a:r>
            <a:r>
              <a:rPr lang="en-US" sz="2400" b="0" i="0" baseline="-25000"/>
              <a:t>2</a:t>
            </a:r>
            <a:r>
              <a:rPr lang="en-US" sz="2400" b="0" i="0"/>
              <a:t> = “$40 &lt; price of oil &lt; $50,” s</a:t>
            </a:r>
            <a:r>
              <a:rPr lang="en-US" sz="2400" b="0" i="0" baseline="-25000"/>
              <a:t>3</a:t>
            </a:r>
            <a:r>
              <a:rPr lang="en-US" sz="2400" b="0" i="0"/>
              <a:t> = “$50 &lt; price of oil &lt; $60,” 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0" i="0"/>
              <a:t>If each bid demands items in connected set of states, then technically same as renting setting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352800" y="2971800"/>
            <a:ext cx="2590800" cy="1066800"/>
            <a:chOff x="2064" y="1776"/>
            <a:chExt cx="1632" cy="672"/>
          </a:xfrm>
        </p:grpSpPr>
        <p:sp>
          <p:nvSpPr>
            <p:cNvPr id="48135" name="Line 27"/>
            <p:cNvSpPr>
              <a:spLocks noChangeShapeType="1"/>
            </p:cNvSpPr>
            <p:nvPr/>
          </p:nvSpPr>
          <p:spPr bwMode="auto">
            <a:xfrm flipV="1">
              <a:off x="2112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6" name="Line 28"/>
            <p:cNvSpPr>
              <a:spLocks noChangeShapeType="1"/>
            </p:cNvSpPr>
            <p:nvPr/>
          </p:nvSpPr>
          <p:spPr bwMode="auto">
            <a:xfrm flipV="1">
              <a:off x="2112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7" name="Line 29"/>
            <p:cNvSpPr>
              <a:spLocks noChangeShapeType="1"/>
            </p:cNvSpPr>
            <p:nvPr/>
          </p:nvSpPr>
          <p:spPr bwMode="auto">
            <a:xfrm flipV="1">
              <a:off x="2064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8" name="Line 30"/>
            <p:cNvSpPr>
              <a:spLocks noChangeShapeType="1"/>
            </p:cNvSpPr>
            <p:nvPr/>
          </p:nvSpPr>
          <p:spPr bwMode="auto">
            <a:xfrm flipV="1">
              <a:off x="2208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9" name="Line 31"/>
            <p:cNvSpPr>
              <a:spLocks noChangeShapeType="1"/>
            </p:cNvSpPr>
            <p:nvPr/>
          </p:nvSpPr>
          <p:spPr bwMode="auto">
            <a:xfrm flipV="1">
              <a:off x="2208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0" name="Line 32"/>
            <p:cNvSpPr>
              <a:spLocks noChangeShapeType="1"/>
            </p:cNvSpPr>
            <p:nvPr/>
          </p:nvSpPr>
          <p:spPr bwMode="auto">
            <a:xfrm flipV="1">
              <a:off x="2208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Line 33"/>
            <p:cNvSpPr>
              <a:spLocks noChangeShapeType="1"/>
            </p:cNvSpPr>
            <p:nvPr/>
          </p:nvSpPr>
          <p:spPr bwMode="auto">
            <a:xfrm flipV="1">
              <a:off x="2208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34"/>
            <p:cNvSpPr>
              <a:spLocks noChangeShapeType="1"/>
            </p:cNvSpPr>
            <p:nvPr/>
          </p:nvSpPr>
          <p:spPr bwMode="auto">
            <a:xfrm flipV="1">
              <a:off x="2208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35"/>
            <p:cNvSpPr>
              <a:spLocks noChangeShapeType="1"/>
            </p:cNvSpPr>
            <p:nvPr/>
          </p:nvSpPr>
          <p:spPr bwMode="auto">
            <a:xfrm>
              <a:off x="2160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Line 36"/>
            <p:cNvSpPr>
              <a:spLocks noChangeShapeType="1"/>
            </p:cNvSpPr>
            <p:nvPr/>
          </p:nvSpPr>
          <p:spPr bwMode="auto">
            <a:xfrm>
              <a:off x="2160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Line 37"/>
            <p:cNvSpPr>
              <a:spLocks noChangeShapeType="1"/>
            </p:cNvSpPr>
            <p:nvPr/>
          </p:nvSpPr>
          <p:spPr bwMode="auto">
            <a:xfrm flipV="1">
              <a:off x="2640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6" name="Line 38"/>
            <p:cNvSpPr>
              <a:spLocks noChangeShapeType="1"/>
            </p:cNvSpPr>
            <p:nvPr/>
          </p:nvSpPr>
          <p:spPr bwMode="auto">
            <a:xfrm flipV="1">
              <a:off x="2640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7" name="Line 39"/>
            <p:cNvSpPr>
              <a:spLocks noChangeShapeType="1"/>
            </p:cNvSpPr>
            <p:nvPr/>
          </p:nvSpPr>
          <p:spPr bwMode="auto">
            <a:xfrm flipV="1">
              <a:off x="2592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8" name="Line 40"/>
            <p:cNvSpPr>
              <a:spLocks noChangeShapeType="1"/>
            </p:cNvSpPr>
            <p:nvPr/>
          </p:nvSpPr>
          <p:spPr bwMode="auto">
            <a:xfrm flipV="1">
              <a:off x="2736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9" name="Line 41"/>
            <p:cNvSpPr>
              <a:spLocks noChangeShapeType="1"/>
            </p:cNvSpPr>
            <p:nvPr/>
          </p:nvSpPr>
          <p:spPr bwMode="auto">
            <a:xfrm flipV="1">
              <a:off x="2736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Line 42"/>
            <p:cNvSpPr>
              <a:spLocks noChangeShapeType="1"/>
            </p:cNvSpPr>
            <p:nvPr/>
          </p:nvSpPr>
          <p:spPr bwMode="auto">
            <a:xfrm flipV="1">
              <a:off x="2736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1" name="Line 43"/>
            <p:cNvSpPr>
              <a:spLocks noChangeShapeType="1"/>
            </p:cNvSpPr>
            <p:nvPr/>
          </p:nvSpPr>
          <p:spPr bwMode="auto">
            <a:xfrm flipV="1">
              <a:off x="2736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Line 44"/>
            <p:cNvSpPr>
              <a:spLocks noChangeShapeType="1"/>
            </p:cNvSpPr>
            <p:nvPr/>
          </p:nvSpPr>
          <p:spPr bwMode="auto">
            <a:xfrm flipV="1">
              <a:off x="2736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Line 45"/>
            <p:cNvSpPr>
              <a:spLocks noChangeShapeType="1"/>
            </p:cNvSpPr>
            <p:nvPr/>
          </p:nvSpPr>
          <p:spPr bwMode="auto">
            <a:xfrm>
              <a:off x="2688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Line 46"/>
            <p:cNvSpPr>
              <a:spLocks noChangeShapeType="1"/>
            </p:cNvSpPr>
            <p:nvPr/>
          </p:nvSpPr>
          <p:spPr bwMode="auto">
            <a:xfrm>
              <a:off x="2688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5" name="Line 47"/>
            <p:cNvSpPr>
              <a:spLocks noChangeShapeType="1"/>
            </p:cNvSpPr>
            <p:nvPr/>
          </p:nvSpPr>
          <p:spPr bwMode="auto">
            <a:xfrm flipV="1">
              <a:off x="3168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6" name="Line 48"/>
            <p:cNvSpPr>
              <a:spLocks noChangeShapeType="1"/>
            </p:cNvSpPr>
            <p:nvPr/>
          </p:nvSpPr>
          <p:spPr bwMode="auto">
            <a:xfrm flipV="1">
              <a:off x="3168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7" name="Line 49"/>
            <p:cNvSpPr>
              <a:spLocks noChangeShapeType="1"/>
            </p:cNvSpPr>
            <p:nvPr/>
          </p:nvSpPr>
          <p:spPr bwMode="auto">
            <a:xfrm flipV="1">
              <a:off x="3120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Line 50"/>
            <p:cNvSpPr>
              <a:spLocks noChangeShapeType="1"/>
            </p:cNvSpPr>
            <p:nvPr/>
          </p:nvSpPr>
          <p:spPr bwMode="auto">
            <a:xfrm flipV="1">
              <a:off x="3264" y="2448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9" name="Line 51"/>
            <p:cNvSpPr>
              <a:spLocks noChangeShapeType="1"/>
            </p:cNvSpPr>
            <p:nvPr/>
          </p:nvSpPr>
          <p:spPr bwMode="auto">
            <a:xfrm flipV="1">
              <a:off x="3264" y="2112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Line 52"/>
            <p:cNvSpPr>
              <a:spLocks noChangeShapeType="1"/>
            </p:cNvSpPr>
            <p:nvPr/>
          </p:nvSpPr>
          <p:spPr bwMode="auto">
            <a:xfrm flipV="1">
              <a:off x="3264" y="1776"/>
              <a:ext cx="33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Line 53"/>
            <p:cNvSpPr>
              <a:spLocks noChangeShapeType="1"/>
            </p:cNvSpPr>
            <p:nvPr/>
          </p:nvSpPr>
          <p:spPr bwMode="auto">
            <a:xfrm flipV="1">
              <a:off x="3264" y="2112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Line 54"/>
            <p:cNvSpPr>
              <a:spLocks noChangeShapeType="1"/>
            </p:cNvSpPr>
            <p:nvPr/>
          </p:nvSpPr>
          <p:spPr bwMode="auto">
            <a:xfrm flipV="1">
              <a:off x="3264" y="1776"/>
              <a:ext cx="336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Line 55"/>
            <p:cNvSpPr>
              <a:spLocks noChangeShapeType="1"/>
            </p:cNvSpPr>
            <p:nvPr/>
          </p:nvSpPr>
          <p:spPr bwMode="auto">
            <a:xfrm>
              <a:off x="3216" y="1824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56"/>
            <p:cNvSpPr>
              <a:spLocks noChangeShapeType="1"/>
            </p:cNvSpPr>
            <p:nvPr/>
          </p:nvSpPr>
          <p:spPr bwMode="auto">
            <a:xfrm>
              <a:off x="3216" y="2160"/>
              <a:ext cx="384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Line 57"/>
            <p:cNvSpPr>
              <a:spLocks noChangeShapeType="1"/>
            </p:cNvSpPr>
            <p:nvPr/>
          </p:nvSpPr>
          <p:spPr bwMode="auto">
            <a:xfrm flipV="1">
              <a:off x="3696" y="2160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6" name="Line 58"/>
            <p:cNvSpPr>
              <a:spLocks noChangeShapeType="1"/>
            </p:cNvSpPr>
            <p:nvPr/>
          </p:nvSpPr>
          <p:spPr bwMode="auto">
            <a:xfrm flipV="1">
              <a:off x="3696" y="1824"/>
              <a:ext cx="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Line 59"/>
            <p:cNvSpPr>
              <a:spLocks noChangeShapeType="1"/>
            </p:cNvSpPr>
            <p:nvPr/>
          </p:nvSpPr>
          <p:spPr bwMode="auto">
            <a:xfrm flipV="1">
              <a:off x="3648" y="1824"/>
              <a:ext cx="0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8" name="Line 60"/>
            <p:cNvSpPr>
              <a:spLocks noChangeShapeType="1"/>
            </p:cNvSpPr>
            <p:nvPr/>
          </p:nvSpPr>
          <p:spPr bwMode="auto">
            <a:xfrm>
              <a:off x="2160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9" name="Line 61"/>
            <p:cNvSpPr>
              <a:spLocks noChangeShapeType="1"/>
            </p:cNvSpPr>
            <p:nvPr/>
          </p:nvSpPr>
          <p:spPr bwMode="auto">
            <a:xfrm flipV="1">
              <a:off x="2160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0" name="Line 62"/>
            <p:cNvSpPr>
              <a:spLocks noChangeShapeType="1"/>
            </p:cNvSpPr>
            <p:nvPr/>
          </p:nvSpPr>
          <p:spPr bwMode="auto">
            <a:xfrm>
              <a:off x="2688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1" name="Line 63"/>
            <p:cNvSpPr>
              <a:spLocks noChangeShapeType="1"/>
            </p:cNvSpPr>
            <p:nvPr/>
          </p:nvSpPr>
          <p:spPr bwMode="auto">
            <a:xfrm flipV="1">
              <a:off x="2688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2" name="Line 64"/>
            <p:cNvSpPr>
              <a:spLocks noChangeShapeType="1"/>
            </p:cNvSpPr>
            <p:nvPr/>
          </p:nvSpPr>
          <p:spPr bwMode="auto">
            <a:xfrm>
              <a:off x="3216" y="1824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3" name="Line 65"/>
            <p:cNvSpPr>
              <a:spLocks noChangeShapeType="1"/>
            </p:cNvSpPr>
            <p:nvPr/>
          </p:nvSpPr>
          <p:spPr bwMode="auto">
            <a:xfrm flipV="1">
              <a:off x="3216" y="1776"/>
              <a:ext cx="384" cy="57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35" grpId="0" build="p"/>
      <p:bldP spid="73525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153400" cy="6096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Hardness of related questions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685800"/>
            <a:ext cx="8991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0">
                <a:latin typeface="Helvetica" pitchFamily="34" charset="0"/>
              </a:rPr>
              <a:t>Constructing the item graph with the fewest edges is </a:t>
            </a:r>
            <a:r>
              <a:rPr lang="en-US" sz="2800" i="0">
                <a:solidFill>
                  <a:srgbClr val="DC0000"/>
                </a:solidFill>
                <a:latin typeface="Helvetica" pitchFamily="34" charset="0"/>
              </a:rPr>
              <a:t>NP-complete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i="0">
                <a:latin typeface="Helvetica" pitchFamily="34" charset="0"/>
              </a:rPr>
              <a:t>Even when each bid is on at most 5 items, and an item graph of treewidth at most 2 is known to exist; regardless of whether we require the constructed tree to have treewidth 2.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i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0">
                <a:latin typeface="Helvetica" pitchFamily="34" charset="0"/>
              </a:rPr>
              <a:t>What if a bid can include a few </a:t>
            </a:r>
            <a:r>
              <a:rPr lang="en-US" sz="2800">
                <a:latin typeface="Helvetica" pitchFamily="34" charset="0"/>
              </a:rPr>
              <a:t>(</a:t>
            </a:r>
            <a:r>
              <a:rPr lang="en-US" sz="2800" i="0">
                <a:latin typeface="Helvetica" pitchFamily="34" charset="0"/>
              </a:rPr>
              <a:t>say, </a:t>
            </a:r>
            <a:r>
              <a:rPr lang="en-US" sz="2800">
                <a:latin typeface="Helvetica" pitchFamily="34" charset="0"/>
              </a:rPr>
              <a:t>k)</a:t>
            </a:r>
            <a:r>
              <a:rPr lang="en-US" sz="2800" i="0">
                <a:latin typeface="Helvetica" pitchFamily="34" charset="0"/>
              </a:rPr>
              <a:t> connected sets rather than just one?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i="0">
                <a:latin typeface="Helvetica" pitchFamily="34" charset="0"/>
              </a:rPr>
              <a:t>Clearing is </a:t>
            </a:r>
            <a:r>
              <a:rPr lang="en-US" sz="2400" i="0">
                <a:solidFill>
                  <a:srgbClr val="DC0000"/>
                </a:solidFill>
                <a:latin typeface="Helvetica" pitchFamily="34" charset="0"/>
              </a:rPr>
              <a:t>NP-complete</a:t>
            </a:r>
            <a:r>
              <a:rPr lang="en-US" sz="2400" i="0">
                <a:latin typeface="Helvetica" pitchFamily="34" charset="0"/>
              </a:rPr>
              <a:t> even when the graph is a line and </a:t>
            </a:r>
            <a:r>
              <a:rPr lang="en-US" sz="2400">
                <a:latin typeface="Helvetica" pitchFamily="34" charset="0"/>
              </a:rPr>
              <a:t>k </a:t>
            </a:r>
            <a:r>
              <a:rPr lang="en-US" sz="2400" i="0">
                <a:latin typeface="Helvetica" pitchFamily="34" charset="0"/>
              </a:rPr>
              <a:t>= 2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i="0">
                <a:latin typeface="Helvetica" pitchFamily="34" charset="0"/>
              </a:rPr>
              <a:t>Deciding whether a line graph exists with </a:t>
            </a:r>
            <a:r>
              <a:rPr lang="en-US" sz="2400">
                <a:latin typeface="Helvetica" pitchFamily="34" charset="0"/>
              </a:rPr>
              <a:t>k</a:t>
            </a:r>
            <a:r>
              <a:rPr lang="en-US" sz="2400" i="0">
                <a:latin typeface="Helvetica" pitchFamily="34" charset="0"/>
              </a:rPr>
              <a:t> = 5 is      </a:t>
            </a:r>
            <a:r>
              <a:rPr lang="en-US" sz="2400" i="0">
                <a:solidFill>
                  <a:srgbClr val="DC0000"/>
                </a:solidFill>
                <a:latin typeface="Helvetica" pitchFamily="34" charset="0"/>
              </a:rPr>
              <a:t>NP-complete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400" i="0">
              <a:solidFill>
                <a:srgbClr val="DC0000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Preprocessors  </a:t>
            </a:r>
            <a:r>
              <a:rPr lang="en-US" sz="2000" smtClean="0">
                <a:latin typeface="Helvetica" pitchFamily="34" charset="0"/>
              </a:rPr>
              <a:t>[Sandholm IJCAI-99, AIJ-02]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610600" cy="5410200"/>
          </a:xfrm>
        </p:spPr>
        <p:txBody>
          <a:bodyPr/>
          <a:lstStyle/>
          <a:p>
            <a:r>
              <a:rPr lang="en-US" sz="1800" b="1" smtClean="0">
                <a:latin typeface="Helvetica" pitchFamily="34" charset="0"/>
              </a:rPr>
              <a:t>Only keep highest bid for each combination that has received bids</a:t>
            </a:r>
          </a:p>
          <a:p>
            <a:pPr>
              <a:lnSpc>
                <a:spcPct val="120000"/>
              </a:lnSpc>
            </a:pPr>
            <a:r>
              <a:rPr lang="en-US" sz="1800" b="1" smtClean="0">
                <a:solidFill>
                  <a:srgbClr val="DC0000"/>
                </a:solidFill>
                <a:latin typeface="Helvetica" pitchFamily="34" charset="0"/>
              </a:rPr>
              <a:t>Superset pruning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E.g.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{1,2,3,4}, $10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r>
              <a:rPr lang="en-US" sz="1800" smtClean="0">
                <a:latin typeface="Helvetica" pitchFamily="34" charset="0"/>
              </a:rPr>
              <a:t> is pruned by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{1,3}, $7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r>
              <a:rPr lang="en-US" sz="1800" smtClean="0">
                <a:latin typeface="Helvetica" pitchFamily="34" charset="0"/>
              </a:rPr>
              <a:t> and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{2,4}, $6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endParaRPr lang="en-US" sz="1800" smtClean="0">
              <a:latin typeface="Helvetica" pitchFamily="34" charset="0"/>
            </a:endParaRPr>
          </a:p>
          <a:p>
            <a:pPr lvl="1"/>
            <a:r>
              <a:rPr lang="en-US" sz="1800" smtClean="0">
                <a:latin typeface="Helvetica" pitchFamily="34" charset="0"/>
              </a:rPr>
              <a:t>For each bid (prunee), use same search algorithm as main search, except restrict to bids that are subsets of prunee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Terminate the search and prune the prunee if f* ≥ prunee’s price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Only consider bids with ≤ 30 items as potential prunees</a:t>
            </a:r>
          </a:p>
          <a:p>
            <a:pPr>
              <a:lnSpc>
                <a:spcPct val="120000"/>
              </a:lnSpc>
            </a:pPr>
            <a:r>
              <a:rPr lang="en-US" sz="1800" b="1" smtClean="0">
                <a:latin typeface="Helvetica" pitchFamily="34" charset="0"/>
              </a:rPr>
              <a:t>Tuple pruning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E.g.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{1,2}, $8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r>
              <a:rPr lang="en-US" sz="1800" smtClean="0">
                <a:latin typeface="Helvetica" pitchFamily="34" charset="0"/>
              </a:rPr>
              <a:t> and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{3,4}, $3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r>
              <a:rPr lang="en-US" sz="1800" smtClean="0">
                <a:latin typeface="Helvetica" pitchFamily="34" charset="0"/>
              </a:rPr>
              <a:t> are not competitive together given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{1,3}, $7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r>
              <a:rPr lang="en-US" sz="1800" smtClean="0">
                <a:latin typeface="Helvetica" pitchFamily="34" charset="0"/>
              </a:rPr>
              <a:t> and 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</a:t>
            </a:r>
            <a:r>
              <a:rPr lang="en-US" sz="1800" smtClean="0">
                <a:latin typeface="Helvetica" pitchFamily="34" charset="0"/>
              </a:rPr>
              <a:t>{2,4}, $6</a:t>
            </a:r>
            <a:r>
              <a:rPr lang="en-US" sz="1800" smtClean="0">
                <a:latin typeface="Helvetica" pitchFamily="34" charset="0"/>
                <a:sym typeface="Symbol" pitchFamily="18" charset="2"/>
              </a:rPr>
              <a:t></a:t>
            </a:r>
            <a:endParaRPr lang="en-US" sz="1800" smtClean="0">
              <a:latin typeface="Helvetica" pitchFamily="34" charset="0"/>
            </a:endParaRPr>
          </a:p>
          <a:p>
            <a:pPr lvl="1"/>
            <a:r>
              <a:rPr lang="en-US" sz="1800" smtClean="0">
                <a:latin typeface="Helvetica" pitchFamily="34" charset="0"/>
              </a:rPr>
              <a:t>Construct virtual prunee from pair of bids with disjoint item sets 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Use same pruning algorithm as </a:t>
            </a:r>
            <a:r>
              <a:rPr lang="en-US" sz="1800" smtClean="0">
                <a:solidFill>
                  <a:srgbClr val="DC0000"/>
                </a:solidFill>
                <a:latin typeface="Helvetica" pitchFamily="34" charset="0"/>
              </a:rPr>
              <a:t>superset pruning</a:t>
            </a:r>
            <a:r>
              <a:rPr lang="en-US" sz="1800" smtClean="0">
                <a:latin typeface="Helvetica" pitchFamily="34" charset="0"/>
              </a:rPr>
              <a:t> 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If pruned, insert an edge into </a:t>
            </a:r>
            <a:r>
              <a:rPr lang="en-US" sz="1800" smtClean="0">
                <a:solidFill>
                  <a:srgbClr val="0000FC"/>
                </a:solidFill>
                <a:latin typeface="Helvetica" pitchFamily="34" charset="0"/>
              </a:rPr>
              <a:t>bid graph</a:t>
            </a:r>
            <a:r>
              <a:rPr lang="en-US" sz="1800" smtClean="0">
                <a:latin typeface="Helvetica" pitchFamily="34" charset="0"/>
              </a:rPr>
              <a:t> between the bids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O(#bids</a:t>
            </a:r>
            <a:r>
              <a:rPr lang="en-US" sz="1800" baseline="30000" smtClean="0">
                <a:latin typeface="Helvetica" pitchFamily="34" charset="0"/>
              </a:rPr>
              <a:t>2</a:t>
            </a:r>
            <a:r>
              <a:rPr lang="en-US" sz="1800" smtClean="0">
                <a:latin typeface="Helvetica" pitchFamily="34" charset="0"/>
              </a:rPr>
              <a:t>  cap  #items)</a:t>
            </a:r>
          </a:p>
          <a:p>
            <a:pPr lvl="1"/>
            <a:r>
              <a:rPr lang="en-US" sz="1800" smtClean="0">
                <a:latin typeface="Helvetica" pitchFamily="34" charset="0"/>
              </a:rPr>
              <a:t>O(#bids</a:t>
            </a:r>
            <a:r>
              <a:rPr lang="en-US" sz="1800" baseline="30000" smtClean="0">
                <a:latin typeface="Helvetica" pitchFamily="34" charset="0"/>
              </a:rPr>
              <a:t>3</a:t>
            </a:r>
            <a:r>
              <a:rPr lang="en-US" sz="1800" smtClean="0">
                <a:latin typeface="Helvetica" pitchFamily="34" charset="0"/>
              </a:rPr>
              <a:t>  cap  #items) for pruning triples, etc. </a:t>
            </a:r>
          </a:p>
          <a:p>
            <a:pPr lvl="2"/>
            <a:r>
              <a:rPr lang="en-US" sz="1800" smtClean="0">
                <a:latin typeface="Helvetica" pitchFamily="34" charset="0"/>
              </a:rPr>
              <a:t>More complex checking required in main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5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5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5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5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5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10600" cy="838200"/>
          </a:xfrm>
        </p:spPr>
        <p:txBody>
          <a:bodyPr/>
          <a:lstStyle/>
          <a:p>
            <a:r>
              <a:rPr lang="en-US" sz="3600" b="1" dirty="0" smtClean="0">
                <a:latin typeface="Helvetica" pitchFamily="34" charset="0"/>
              </a:rPr>
              <a:t>Generalization: </a:t>
            </a:r>
            <a:r>
              <a:rPr lang="en-US" sz="3600" b="1" i="1" dirty="0" smtClean="0">
                <a:solidFill>
                  <a:srgbClr val="DC0000"/>
                </a:solidFill>
                <a:latin typeface="Helvetica" pitchFamily="34" charset="0"/>
              </a:rPr>
              <a:t>substitutability </a:t>
            </a:r>
            <a:r>
              <a:rPr lang="en-US" sz="3600" b="1" dirty="0" smtClean="0">
                <a:latin typeface="Helvetica" pitchFamily="34" charset="0"/>
              </a:rPr>
              <a:t> </a:t>
            </a:r>
            <a:br>
              <a:rPr lang="en-US" sz="3600" b="1" dirty="0" smtClean="0">
                <a:latin typeface="Helvetica" pitchFamily="34" charset="0"/>
              </a:rPr>
            </a:br>
            <a:r>
              <a:rPr lang="en-US" sz="1800" dirty="0" smtClean="0">
                <a:latin typeface="Helvetica" pitchFamily="34" charset="0"/>
              </a:rPr>
              <a:t>[Sandholm IJCAI-99, AIJ-02]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763000" cy="5257800"/>
          </a:xfrm>
        </p:spPr>
        <p:txBody>
          <a:bodyPr/>
          <a:lstStyle/>
          <a:p>
            <a:r>
              <a:rPr lang="en-US" sz="1800" b="1" dirty="0" smtClean="0">
                <a:latin typeface="Helvetica" pitchFamily="34" charset="0"/>
              </a:rPr>
              <a:t>What if agent 1 bids 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$7 for {1,2}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$4 for {1}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$5 for {2} ?</a:t>
            </a:r>
          </a:p>
          <a:p>
            <a:r>
              <a:rPr lang="en-US" sz="1800" b="1" dirty="0" smtClean="0">
                <a:latin typeface="Helvetica" pitchFamily="34" charset="0"/>
              </a:rPr>
              <a:t>Bids joined with XOR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Allows bidders to express general preferences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Groves-Clarke pricing mechanism can be applied to make truthful bidding a dominant strategy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Worst case: Need to bid on all 2</a:t>
            </a:r>
            <a:r>
              <a:rPr lang="en-US" sz="1800" baseline="30000" dirty="0" smtClean="0">
                <a:latin typeface="Helvetica" pitchFamily="34" charset="0"/>
              </a:rPr>
              <a:t>#items</a:t>
            </a:r>
            <a:r>
              <a:rPr lang="en-US" sz="1800" dirty="0" smtClean="0">
                <a:latin typeface="Helvetica" pitchFamily="34" charset="0"/>
              </a:rPr>
              <a:t>-1 combinations</a:t>
            </a:r>
          </a:p>
          <a:p>
            <a:r>
              <a:rPr lang="en-US" sz="1800" b="1" dirty="0" smtClean="0">
                <a:latin typeface="Helvetica" pitchFamily="34" charset="0"/>
              </a:rPr>
              <a:t>OR-of-XORs bids maintain full expressiveness &amp; are more concise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E.g.  (B</a:t>
            </a:r>
            <a:r>
              <a:rPr lang="en-US" sz="1800" baseline="-25000" dirty="0" smtClean="0">
                <a:latin typeface="Helvetica" pitchFamily="34" charset="0"/>
              </a:rPr>
              <a:t>2</a:t>
            </a:r>
            <a:r>
              <a:rPr lang="en-US" sz="1800" dirty="0" smtClean="0">
                <a:latin typeface="Helvetica" pitchFamily="34" charset="0"/>
              </a:rPr>
              <a:t>  </a:t>
            </a:r>
            <a:r>
              <a:rPr lang="en-US" sz="1800" b="1" dirty="0" smtClean="0">
                <a:latin typeface="Helvetica" pitchFamily="34" charset="0"/>
              </a:rPr>
              <a:t>XOR  </a:t>
            </a:r>
            <a:r>
              <a:rPr lang="en-US" sz="1800" dirty="0" smtClean="0">
                <a:latin typeface="Helvetica" pitchFamily="34" charset="0"/>
              </a:rPr>
              <a:t>B</a:t>
            </a:r>
            <a:r>
              <a:rPr lang="en-US" sz="1800" baseline="-25000" dirty="0" smtClean="0">
                <a:latin typeface="Helvetica" pitchFamily="34" charset="0"/>
              </a:rPr>
              <a:t>3</a:t>
            </a:r>
            <a:r>
              <a:rPr lang="en-US" sz="1800" dirty="0" smtClean="0">
                <a:latin typeface="Helvetica" pitchFamily="34" charset="0"/>
              </a:rPr>
              <a:t>)  </a:t>
            </a:r>
            <a:r>
              <a:rPr lang="en-US" sz="1800" b="1" dirty="0" smtClean="0">
                <a:latin typeface="Helvetica" pitchFamily="34" charset="0"/>
              </a:rPr>
              <a:t>OR</a:t>
            </a:r>
            <a:r>
              <a:rPr lang="en-US" sz="1800" dirty="0" smtClean="0">
                <a:latin typeface="Helvetica" pitchFamily="34" charset="0"/>
              </a:rPr>
              <a:t>  (B</a:t>
            </a:r>
            <a:r>
              <a:rPr lang="en-US" sz="1800" baseline="-25000" dirty="0" smtClean="0">
                <a:latin typeface="Helvetica" pitchFamily="34" charset="0"/>
              </a:rPr>
              <a:t>1</a:t>
            </a:r>
            <a:r>
              <a:rPr lang="en-US" sz="1800" dirty="0" smtClean="0">
                <a:latin typeface="Helvetica" pitchFamily="34" charset="0"/>
              </a:rPr>
              <a:t>  </a:t>
            </a:r>
            <a:r>
              <a:rPr lang="en-US" sz="1800" b="1" dirty="0" smtClean="0">
                <a:latin typeface="Helvetica" pitchFamily="34" charset="0"/>
              </a:rPr>
              <a:t>XOR</a:t>
            </a:r>
            <a:r>
              <a:rPr lang="en-US" sz="1800" dirty="0" smtClean="0">
                <a:latin typeface="Helvetica" pitchFamily="34" charset="0"/>
              </a:rPr>
              <a:t>  B</a:t>
            </a:r>
            <a:r>
              <a:rPr lang="en-US" sz="1800" baseline="-25000" dirty="0" smtClean="0">
                <a:latin typeface="Helvetica" pitchFamily="34" charset="0"/>
              </a:rPr>
              <a:t>3</a:t>
            </a:r>
            <a:r>
              <a:rPr lang="en-US" sz="1800" dirty="0" smtClean="0">
                <a:latin typeface="Helvetica" pitchFamily="34" charset="0"/>
              </a:rPr>
              <a:t>  </a:t>
            </a:r>
            <a:r>
              <a:rPr lang="en-US" sz="1800" b="1" dirty="0" smtClean="0">
                <a:latin typeface="Helvetica" pitchFamily="34" charset="0"/>
              </a:rPr>
              <a:t>XOR</a:t>
            </a:r>
            <a:r>
              <a:rPr lang="en-US" sz="1800" dirty="0" smtClean="0">
                <a:latin typeface="Helvetica" pitchFamily="34" charset="0"/>
              </a:rPr>
              <a:t>  B</a:t>
            </a:r>
            <a:r>
              <a:rPr lang="en-US" sz="1800" baseline="-25000" dirty="0" smtClean="0">
                <a:latin typeface="Helvetica" pitchFamily="34" charset="0"/>
              </a:rPr>
              <a:t>4</a:t>
            </a:r>
            <a:r>
              <a:rPr lang="en-US" sz="1800" dirty="0" smtClean="0">
                <a:latin typeface="Helvetica" pitchFamily="34" charset="0"/>
              </a:rPr>
              <a:t>)   </a:t>
            </a:r>
            <a:r>
              <a:rPr lang="en-US" sz="1800" b="1" dirty="0" smtClean="0">
                <a:latin typeface="Helvetica" pitchFamily="34" charset="0"/>
              </a:rPr>
              <a:t>OR ...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Our </a:t>
            </a:r>
            <a:r>
              <a:rPr lang="en-US" sz="1800" dirty="0" smtClean="0">
                <a:latin typeface="Helvetica" pitchFamily="34" charset="0"/>
              </a:rPr>
              <a:t>algorithms apply </a:t>
            </a:r>
            <a:r>
              <a:rPr lang="en-US" sz="1800" dirty="0" smtClean="0">
                <a:latin typeface="Helvetica" pitchFamily="34" charset="0"/>
              </a:rPr>
              <a:t>(simply more edges in </a:t>
            </a:r>
            <a:r>
              <a:rPr lang="en-US" sz="1800" dirty="0" smtClean="0">
                <a:solidFill>
                  <a:srgbClr val="0000FC"/>
                </a:solidFill>
                <a:latin typeface="Helvetica" pitchFamily="34" charset="0"/>
              </a:rPr>
              <a:t>bid </a:t>
            </a:r>
            <a:r>
              <a:rPr lang="en-US" sz="1800" dirty="0" smtClean="0">
                <a:solidFill>
                  <a:srgbClr val="0000FC"/>
                </a:solidFill>
                <a:latin typeface="Helvetica" pitchFamily="34" charset="0"/>
              </a:rPr>
              <a:t>graph</a:t>
            </a:r>
            <a:r>
              <a:rPr lang="en-US" sz="1800" dirty="0" smtClean="0">
                <a:latin typeface="Helvetica" pitchFamily="34" charset="0"/>
              </a:rPr>
              <a:t>)</a:t>
            </a:r>
            <a:endParaRPr lang="en-US" sz="1800" dirty="0" smtClean="0">
              <a:latin typeface="Helvetica" pitchFamily="34" charset="0"/>
            </a:endParaRPr>
          </a:p>
          <a:p>
            <a:pPr lvl="1"/>
            <a:r>
              <a:rPr lang="en-US" sz="1800" dirty="0" smtClean="0">
                <a:latin typeface="Helvetica" pitchFamily="34" charset="0"/>
              </a:rPr>
              <a:t>Can also be encoded using “dummy items”</a:t>
            </a:r>
          </a:p>
          <a:p>
            <a:pPr lvl="1"/>
            <a:r>
              <a:rPr lang="en-US" sz="1800" dirty="0" smtClean="0">
                <a:latin typeface="Helvetica" pitchFamily="34" charset="0"/>
              </a:rPr>
              <a:t>Structure required for </a:t>
            </a:r>
            <a:r>
              <a:rPr lang="en-US" sz="1800" dirty="0" err="1" smtClean="0">
                <a:latin typeface="Helvetica" pitchFamily="34" charset="0"/>
              </a:rPr>
              <a:t>polytime</a:t>
            </a:r>
            <a:r>
              <a:rPr lang="en-US" sz="1800" dirty="0" smtClean="0">
                <a:latin typeface="Helvetica" pitchFamily="34" charset="0"/>
              </a:rPr>
              <a:t> special cases less frequent here</a:t>
            </a:r>
          </a:p>
          <a:p>
            <a:r>
              <a:rPr lang="en-US" sz="1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See also more natural and compact bidding languages </a:t>
            </a:r>
            <a:br>
              <a:rPr lang="en-US" sz="1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[Sandholm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, T. 2013. 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Very-Large-Scale Generalized Combinatorial Multi-Attribute Auctions: Lessons from Conducting $60 Billion of Sourcing.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 </a:t>
            </a:r>
            <a:r>
              <a:rPr lang="en-US" sz="1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Ch.16 </a:t>
            </a:r>
            <a:r>
              <a:rPr lang="en-US" sz="1800" dirty="0">
                <a:latin typeface="Helvetica" panose="020B0604020202020204" pitchFamily="34" charset="0"/>
                <a:cs typeface="Helvetica" panose="020B0604020202020204" pitchFamily="34" charset="0"/>
              </a:rPr>
              <a:t>in </a:t>
            </a:r>
            <a:r>
              <a:rPr lang="en-US" sz="1800" i="1" dirty="0">
                <a:latin typeface="Helvetica" panose="020B0604020202020204" pitchFamily="34" charset="0"/>
                <a:cs typeface="Helvetica" panose="020B0604020202020204" pitchFamily="34" charset="0"/>
              </a:rPr>
              <a:t>The Handbook of Market </a:t>
            </a:r>
            <a:r>
              <a:rPr lang="en-US" sz="18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Design</a:t>
            </a:r>
            <a:r>
              <a:rPr lang="en-US" sz="1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]</a:t>
            </a: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2800" dirty="0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7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319088"/>
            <a:ext cx="8047037" cy="621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524000" y="4572000"/>
            <a:ext cx="762000" cy="533400"/>
          </a:xfrm>
          <a:prstGeom prst="ellipse">
            <a:avLst/>
          </a:prstGeom>
          <a:noFill/>
          <a:ln w="38100">
            <a:solidFill>
              <a:srgbClr val="D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generation of the search problem as needed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r>
              <a:rPr lang="en-US" smtClean="0"/>
              <a:t>Branch-and-price</a:t>
            </a:r>
          </a:p>
          <a:p>
            <a:pPr lvl="1"/>
            <a:r>
              <a:rPr lang="en-US" smtClean="0"/>
              <a:t>Column generation in the LP</a:t>
            </a:r>
          </a:p>
          <a:p>
            <a:r>
              <a:rPr lang="en-US" smtClean="0"/>
              <a:t>Constraint generation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6934200" cy="6096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Space of allocations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49363" y="5486400"/>
            <a:ext cx="7132637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200" i="0">
                <a:latin typeface="Helvetica" pitchFamily="34" charset="0"/>
              </a:rPr>
              <a:t>#partitions is </a:t>
            </a:r>
            <a:r>
              <a:rPr lang="en-US" sz="2200" i="0">
                <a:latin typeface="Helvetica" pitchFamily="34" charset="0"/>
                <a:sym typeface="Symbol" pitchFamily="18" charset="2"/>
              </a:rPr>
              <a:t></a:t>
            </a:r>
            <a:r>
              <a:rPr lang="en-US" sz="2200" i="0">
                <a:latin typeface="Helvetica" pitchFamily="34" charset="0"/>
              </a:rPr>
              <a:t>(#items</a:t>
            </a:r>
            <a:r>
              <a:rPr lang="en-US" sz="2200" i="0" baseline="30000">
                <a:latin typeface="Helvetica" pitchFamily="34" charset="0"/>
              </a:rPr>
              <a:t>#items/2</a:t>
            </a:r>
            <a:r>
              <a:rPr lang="en-US" sz="2200" i="0">
                <a:latin typeface="Helvetica" pitchFamily="34" charset="0"/>
              </a:rPr>
              <a:t>), O(#items</a:t>
            </a:r>
            <a:r>
              <a:rPr lang="en-US" sz="2200" i="0" baseline="30000">
                <a:latin typeface="Helvetica" pitchFamily="34" charset="0"/>
              </a:rPr>
              <a:t>#items</a:t>
            </a:r>
            <a:r>
              <a:rPr lang="en-US" sz="2200" i="0">
                <a:latin typeface="Helvetica" pitchFamily="34" charset="0"/>
              </a:rPr>
              <a:t>) 	 </a:t>
            </a:r>
            <a:r>
              <a:rPr lang="en-US" sz="2200" b="0" i="0">
                <a:latin typeface="Helvetica" pitchFamily="34" charset="0"/>
              </a:rPr>
              <a:t>[Sandholm et al. AAAI-98, AIJ-99, Sandholm AIJ-02]</a:t>
            </a:r>
          </a:p>
          <a:p>
            <a:r>
              <a:rPr lang="en-US" sz="1800" b="0">
                <a:latin typeface="Helvetica" pitchFamily="34" charset="0"/>
              </a:rPr>
              <a:t>Another issue: auctioneer could keep items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207963" y="609600"/>
            <a:ext cx="9469437" cy="4648200"/>
            <a:chOff x="192" y="576"/>
            <a:chExt cx="5307" cy="2544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192" y="720"/>
              <a:ext cx="4992" cy="2400"/>
              <a:chOff x="384" y="720"/>
              <a:chExt cx="4992" cy="2400"/>
            </a:xfrm>
          </p:grpSpPr>
          <p:grpSp>
            <p:nvGrpSpPr>
              <p:cNvPr id="7210" name="Group 6"/>
              <p:cNvGrpSpPr>
                <a:grpSpLocks/>
              </p:cNvGrpSpPr>
              <p:nvPr/>
            </p:nvGrpSpPr>
            <p:grpSpPr bwMode="auto">
              <a:xfrm>
                <a:off x="2448" y="720"/>
                <a:ext cx="672" cy="240"/>
                <a:chOff x="2448" y="720"/>
                <a:chExt cx="672" cy="240"/>
              </a:xfrm>
            </p:grpSpPr>
            <p:sp>
              <p:nvSpPr>
                <p:cNvPr id="725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448" y="752"/>
                  <a:ext cx="602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{1}{2}{3}{4}</a:t>
                  </a:r>
                </a:p>
              </p:txBody>
            </p:sp>
            <p:sp>
              <p:nvSpPr>
                <p:cNvPr id="7254" name="AutoShape 8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1" name="Group 9"/>
              <p:cNvGrpSpPr>
                <a:grpSpLocks/>
              </p:cNvGrpSpPr>
              <p:nvPr/>
            </p:nvGrpSpPr>
            <p:grpSpPr bwMode="auto">
              <a:xfrm>
                <a:off x="624" y="1392"/>
                <a:ext cx="672" cy="240"/>
                <a:chOff x="2448" y="720"/>
                <a:chExt cx="672" cy="240"/>
              </a:xfrm>
            </p:grpSpPr>
            <p:sp>
              <p:nvSpPr>
                <p:cNvPr id="725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{1},{2},{3,4}</a:t>
                  </a:r>
                </a:p>
              </p:txBody>
            </p:sp>
            <p:sp>
              <p:nvSpPr>
                <p:cNvPr id="7252" name="AutoShape 11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2" name="Group 12"/>
              <p:cNvGrpSpPr>
                <a:grpSpLocks/>
              </p:cNvGrpSpPr>
              <p:nvPr/>
            </p:nvGrpSpPr>
            <p:grpSpPr bwMode="auto">
              <a:xfrm>
                <a:off x="1392" y="1392"/>
                <a:ext cx="672" cy="240"/>
                <a:chOff x="2448" y="720"/>
                <a:chExt cx="672" cy="240"/>
              </a:xfrm>
            </p:grpSpPr>
            <p:sp>
              <p:nvSpPr>
                <p:cNvPr id="72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{3},{4},{1,2}</a:t>
                  </a:r>
                </a:p>
              </p:txBody>
            </p:sp>
            <p:sp>
              <p:nvSpPr>
                <p:cNvPr id="7250" name="AutoShape 14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3" name="Group 15"/>
              <p:cNvGrpSpPr>
                <a:grpSpLocks/>
              </p:cNvGrpSpPr>
              <p:nvPr/>
            </p:nvGrpSpPr>
            <p:grpSpPr bwMode="auto">
              <a:xfrm>
                <a:off x="2160" y="1392"/>
                <a:ext cx="672" cy="240"/>
                <a:chOff x="2448" y="720"/>
                <a:chExt cx="672" cy="240"/>
              </a:xfrm>
            </p:grpSpPr>
            <p:sp>
              <p:nvSpPr>
                <p:cNvPr id="724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{1},{3},{2,4}</a:t>
                  </a:r>
                </a:p>
              </p:txBody>
            </p:sp>
            <p:sp>
              <p:nvSpPr>
                <p:cNvPr id="7248" name="AutoShape 17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4" name="Group 18"/>
              <p:cNvGrpSpPr>
                <a:grpSpLocks/>
              </p:cNvGrpSpPr>
              <p:nvPr/>
            </p:nvGrpSpPr>
            <p:grpSpPr bwMode="auto">
              <a:xfrm>
                <a:off x="2928" y="1392"/>
                <a:ext cx="672" cy="240"/>
                <a:chOff x="2448" y="720"/>
                <a:chExt cx="672" cy="240"/>
              </a:xfrm>
            </p:grpSpPr>
            <p:sp>
              <p:nvSpPr>
                <p:cNvPr id="72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{2},{4},{1,3}</a:t>
                  </a:r>
                </a:p>
              </p:txBody>
            </p:sp>
            <p:sp>
              <p:nvSpPr>
                <p:cNvPr id="7246" name="AutoShape 20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5" name="Group 21"/>
              <p:cNvGrpSpPr>
                <a:grpSpLocks/>
              </p:cNvGrpSpPr>
              <p:nvPr/>
            </p:nvGrpSpPr>
            <p:grpSpPr bwMode="auto">
              <a:xfrm>
                <a:off x="3696" y="1392"/>
                <a:ext cx="672" cy="240"/>
                <a:chOff x="2448" y="720"/>
                <a:chExt cx="672" cy="240"/>
              </a:xfrm>
            </p:grpSpPr>
            <p:sp>
              <p:nvSpPr>
                <p:cNvPr id="724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{1},{4},{2,3}</a:t>
                  </a:r>
                </a:p>
              </p:txBody>
            </p:sp>
            <p:sp>
              <p:nvSpPr>
                <p:cNvPr id="7244" name="AutoShape 23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6" name="Group 24"/>
              <p:cNvGrpSpPr>
                <a:grpSpLocks/>
              </p:cNvGrpSpPr>
              <p:nvPr/>
            </p:nvGrpSpPr>
            <p:grpSpPr bwMode="auto">
              <a:xfrm>
                <a:off x="4464" y="1392"/>
                <a:ext cx="672" cy="240"/>
                <a:chOff x="2448" y="720"/>
                <a:chExt cx="672" cy="240"/>
              </a:xfrm>
            </p:grpSpPr>
            <p:sp>
              <p:nvSpPr>
                <p:cNvPr id="7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605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{2},{3},{1,4}</a:t>
                  </a:r>
                </a:p>
              </p:txBody>
            </p:sp>
            <p:sp>
              <p:nvSpPr>
                <p:cNvPr id="7242" name="AutoShape 26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7" name="Group 27"/>
              <p:cNvGrpSpPr>
                <a:grpSpLocks/>
              </p:cNvGrpSpPr>
              <p:nvPr/>
            </p:nvGrpSpPr>
            <p:grpSpPr bwMode="auto">
              <a:xfrm>
                <a:off x="384" y="2064"/>
                <a:ext cx="672" cy="240"/>
                <a:chOff x="2448" y="720"/>
                <a:chExt cx="672" cy="240"/>
              </a:xfrm>
            </p:grpSpPr>
            <p:sp>
              <p:nvSpPr>
                <p:cNvPr id="723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87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 {1},{2,3,4}</a:t>
                  </a:r>
                </a:p>
              </p:txBody>
            </p:sp>
            <p:sp>
              <p:nvSpPr>
                <p:cNvPr id="7240" name="AutoShape 29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8" name="Group 30"/>
              <p:cNvGrpSpPr>
                <a:grpSpLocks/>
              </p:cNvGrpSpPr>
              <p:nvPr/>
            </p:nvGrpSpPr>
            <p:grpSpPr bwMode="auto">
              <a:xfrm>
                <a:off x="1104" y="2064"/>
                <a:ext cx="672" cy="240"/>
                <a:chOff x="2448" y="720"/>
                <a:chExt cx="672" cy="240"/>
              </a:xfrm>
            </p:grpSpPr>
            <p:sp>
              <p:nvSpPr>
                <p:cNvPr id="723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87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 {1,2},{3,4}</a:t>
                  </a:r>
                </a:p>
              </p:txBody>
            </p:sp>
            <p:sp>
              <p:nvSpPr>
                <p:cNvPr id="7238" name="AutoShape 32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9" name="Group 33"/>
              <p:cNvGrpSpPr>
                <a:grpSpLocks/>
              </p:cNvGrpSpPr>
              <p:nvPr/>
            </p:nvGrpSpPr>
            <p:grpSpPr bwMode="auto">
              <a:xfrm>
                <a:off x="1824" y="2064"/>
                <a:ext cx="672" cy="240"/>
                <a:chOff x="2448" y="720"/>
                <a:chExt cx="672" cy="240"/>
              </a:xfrm>
            </p:grpSpPr>
            <p:sp>
              <p:nvSpPr>
                <p:cNvPr id="7235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88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 {2},{1,3,4}</a:t>
                  </a:r>
                </a:p>
              </p:txBody>
            </p:sp>
            <p:sp>
              <p:nvSpPr>
                <p:cNvPr id="7236" name="AutoShape 35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20" name="Group 36"/>
              <p:cNvGrpSpPr>
                <a:grpSpLocks/>
              </p:cNvGrpSpPr>
              <p:nvPr/>
            </p:nvGrpSpPr>
            <p:grpSpPr bwMode="auto">
              <a:xfrm>
                <a:off x="2544" y="2064"/>
                <a:ext cx="672" cy="240"/>
                <a:chOff x="2448" y="720"/>
                <a:chExt cx="672" cy="240"/>
              </a:xfrm>
            </p:grpSpPr>
            <p:sp>
              <p:nvSpPr>
                <p:cNvPr id="723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66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{1,3},{2,4}</a:t>
                  </a:r>
                </a:p>
              </p:txBody>
            </p:sp>
            <p:sp>
              <p:nvSpPr>
                <p:cNvPr id="7234" name="AutoShape 38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21" name="Group 39"/>
              <p:cNvGrpSpPr>
                <a:grpSpLocks/>
              </p:cNvGrpSpPr>
              <p:nvPr/>
            </p:nvGrpSpPr>
            <p:grpSpPr bwMode="auto">
              <a:xfrm>
                <a:off x="3264" y="2064"/>
                <a:ext cx="672" cy="240"/>
                <a:chOff x="2448" y="720"/>
                <a:chExt cx="672" cy="240"/>
              </a:xfrm>
            </p:grpSpPr>
            <p:sp>
              <p:nvSpPr>
                <p:cNvPr id="7231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87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 {3},{1,2,4}</a:t>
                  </a:r>
                </a:p>
              </p:txBody>
            </p:sp>
            <p:sp>
              <p:nvSpPr>
                <p:cNvPr id="7232" name="AutoShape 41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22" name="Group 42"/>
              <p:cNvGrpSpPr>
                <a:grpSpLocks/>
              </p:cNvGrpSpPr>
              <p:nvPr/>
            </p:nvGrpSpPr>
            <p:grpSpPr bwMode="auto">
              <a:xfrm>
                <a:off x="3984" y="2064"/>
                <a:ext cx="672" cy="240"/>
                <a:chOff x="2448" y="720"/>
                <a:chExt cx="672" cy="240"/>
              </a:xfrm>
            </p:grpSpPr>
            <p:sp>
              <p:nvSpPr>
                <p:cNvPr id="722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66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{1,4},{2,3}</a:t>
                  </a:r>
                </a:p>
              </p:txBody>
            </p:sp>
            <p:sp>
              <p:nvSpPr>
                <p:cNvPr id="7230" name="AutoShape 44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23" name="Group 45"/>
              <p:cNvGrpSpPr>
                <a:grpSpLocks/>
              </p:cNvGrpSpPr>
              <p:nvPr/>
            </p:nvGrpSpPr>
            <p:grpSpPr bwMode="auto">
              <a:xfrm>
                <a:off x="4704" y="2064"/>
                <a:ext cx="672" cy="240"/>
                <a:chOff x="2448" y="720"/>
                <a:chExt cx="672" cy="240"/>
              </a:xfrm>
            </p:grpSpPr>
            <p:sp>
              <p:nvSpPr>
                <p:cNvPr id="722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66" cy="1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{4},{1,2,3}</a:t>
                  </a:r>
                </a:p>
              </p:txBody>
            </p:sp>
            <p:sp>
              <p:nvSpPr>
                <p:cNvPr id="7228" name="AutoShape 47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24" name="Group 48"/>
              <p:cNvGrpSpPr>
                <a:grpSpLocks/>
              </p:cNvGrpSpPr>
              <p:nvPr/>
            </p:nvGrpSpPr>
            <p:grpSpPr bwMode="auto">
              <a:xfrm>
                <a:off x="2448" y="2880"/>
                <a:ext cx="672" cy="240"/>
                <a:chOff x="2448" y="720"/>
                <a:chExt cx="672" cy="240"/>
              </a:xfrm>
            </p:grpSpPr>
            <p:sp>
              <p:nvSpPr>
                <p:cNvPr id="722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448" y="751"/>
                  <a:ext cx="527" cy="1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1pPr>
                  <a:lvl2pPr marL="742950" indent="-28575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2pPr>
                  <a:lvl3pPr marL="11430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3pPr>
                  <a:lvl4pPr marL="16002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4pPr>
                  <a:lvl5pPr marL="2057400" indent="-228600"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 i="1">
                      <a:solidFill>
                        <a:schemeClr val="tx1"/>
                      </a:solidFill>
                      <a:latin typeface="Times" pitchFamily="18" charset="0"/>
                    </a:defRPr>
                  </a:lvl9pPr>
                </a:lstStyle>
                <a:p>
                  <a:r>
                    <a:rPr lang="en-US" sz="1200" b="0" i="0"/>
                    <a:t>     {1,2,3,4}</a:t>
                  </a:r>
                </a:p>
              </p:txBody>
            </p:sp>
            <p:sp>
              <p:nvSpPr>
                <p:cNvPr id="7226" name="AutoShape 50"/>
                <p:cNvSpPr>
                  <a:spLocks noChangeArrowheads="1"/>
                </p:cNvSpPr>
                <p:nvPr/>
              </p:nvSpPr>
              <p:spPr bwMode="auto">
                <a:xfrm>
                  <a:off x="2496" y="720"/>
                  <a:ext cx="624" cy="240"/>
                </a:xfrm>
                <a:prstGeom prst="flowChartAlternateProcess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174" name="Text Box 51"/>
            <p:cNvSpPr txBox="1">
              <a:spLocks noChangeArrowheads="1"/>
            </p:cNvSpPr>
            <p:nvPr/>
          </p:nvSpPr>
          <p:spPr bwMode="auto">
            <a:xfrm>
              <a:off x="5136" y="576"/>
              <a:ext cx="36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600" b="0" i="0"/>
                <a:t>Level</a:t>
              </a:r>
            </a:p>
          </p:txBody>
        </p:sp>
        <p:sp>
          <p:nvSpPr>
            <p:cNvPr id="7175" name="Text Box 52"/>
            <p:cNvSpPr txBox="1">
              <a:spLocks noChangeArrowheads="1"/>
            </p:cNvSpPr>
            <p:nvPr/>
          </p:nvSpPr>
          <p:spPr bwMode="auto">
            <a:xfrm>
              <a:off x="5222" y="760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600" b="0" i="0"/>
                <a:t>(4)</a:t>
              </a:r>
            </a:p>
          </p:txBody>
        </p:sp>
        <p:sp>
          <p:nvSpPr>
            <p:cNvPr id="7176" name="Text Box 53"/>
            <p:cNvSpPr txBox="1">
              <a:spLocks noChangeArrowheads="1"/>
            </p:cNvSpPr>
            <p:nvPr/>
          </p:nvSpPr>
          <p:spPr bwMode="auto">
            <a:xfrm>
              <a:off x="5232" y="1392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600" b="0" i="0"/>
                <a:t>(3)</a:t>
              </a:r>
            </a:p>
          </p:txBody>
        </p:sp>
        <p:sp>
          <p:nvSpPr>
            <p:cNvPr id="7177" name="Text Box 54"/>
            <p:cNvSpPr txBox="1">
              <a:spLocks noChangeArrowheads="1"/>
            </p:cNvSpPr>
            <p:nvPr/>
          </p:nvSpPr>
          <p:spPr bwMode="auto">
            <a:xfrm>
              <a:off x="5232" y="2064"/>
              <a:ext cx="237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600" b="0" i="0"/>
                <a:t>(2)</a:t>
              </a:r>
            </a:p>
          </p:txBody>
        </p:sp>
        <p:sp>
          <p:nvSpPr>
            <p:cNvPr id="7178" name="Text Box 55"/>
            <p:cNvSpPr txBox="1">
              <a:spLocks noChangeArrowheads="1"/>
            </p:cNvSpPr>
            <p:nvPr/>
          </p:nvSpPr>
          <p:spPr bwMode="auto">
            <a:xfrm>
              <a:off x="5232" y="2880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r>
                <a:rPr lang="en-US" sz="1600" b="0" i="0"/>
                <a:t>(1)</a:t>
              </a:r>
            </a:p>
          </p:txBody>
        </p:sp>
        <p:sp>
          <p:nvSpPr>
            <p:cNvPr id="7179" name="Line 56"/>
            <p:cNvSpPr>
              <a:spLocks noChangeShapeType="1"/>
            </p:cNvSpPr>
            <p:nvPr/>
          </p:nvSpPr>
          <p:spPr bwMode="auto">
            <a:xfrm flipH="1">
              <a:off x="768" y="960"/>
              <a:ext cx="18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57"/>
            <p:cNvSpPr>
              <a:spLocks noChangeShapeType="1"/>
            </p:cNvSpPr>
            <p:nvPr/>
          </p:nvSpPr>
          <p:spPr bwMode="auto">
            <a:xfrm flipH="1">
              <a:off x="1536" y="960"/>
              <a:ext cx="105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58"/>
            <p:cNvSpPr>
              <a:spLocks noChangeShapeType="1"/>
            </p:cNvSpPr>
            <p:nvPr/>
          </p:nvSpPr>
          <p:spPr bwMode="auto">
            <a:xfrm flipH="1">
              <a:off x="2304" y="96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59"/>
            <p:cNvSpPr>
              <a:spLocks noChangeShapeType="1"/>
            </p:cNvSpPr>
            <p:nvPr/>
          </p:nvSpPr>
          <p:spPr bwMode="auto">
            <a:xfrm>
              <a:off x="2592" y="960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60"/>
            <p:cNvSpPr>
              <a:spLocks noChangeShapeType="1"/>
            </p:cNvSpPr>
            <p:nvPr/>
          </p:nvSpPr>
          <p:spPr bwMode="auto">
            <a:xfrm>
              <a:off x="2592" y="960"/>
              <a:ext cx="12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61"/>
            <p:cNvSpPr>
              <a:spLocks noChangeShapeType="1"/>
            </p:cNvSpPr>
            <p:nvPr/>
          </p:nvSpPr>
          <p:spPr bwMode="auto">
            <a:xfrm>
              <a:off x="2592" y="960"/>
              <a:ext cx="206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62"/>
            <p:cNvSpPr>
              <a:spLocks noChangeShapeType="1"/>
            </p:cNvSpPr>
            <p:nvPr/>
          </p:nvSpPr>
          <p:spPr bwMode="auto">
            <a:xfrm flipH="1" flipV="1">
              <a:off x="528" y="2304"/>
              <a:ext cx="206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63"/>
            <p:cNvSpPr>
              <a:spLocks noChangeShapeType="1"/>
            </p:cNvSpPr>
            <p:nvPr/>
          </p:nvSpPr>
          <p:spPr bwMode="auto">
            <a:xfrm flipH="1" flipV="1">
              <a:off x="1296" y="2304"/>
              <a:ext cx="12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64"/>
            <p:cNvSpPr>
              <a:spLocks noChangeShapeType="1"/>
            </p:cNvSpPr>
            <p:nvPr/>
          </p:nvSpPr>
          <p:spPr bwMode="auto">
            <a:xfrm flipH="1" flipV="1">
              <a:off x="2016" y="2304"/>
              <a:ext cx="57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65"/>
            <p:cNvSpPr>
              <a:spLocks noChangeShapeType="1"/>
            </p:cNvSpPr>
            <p:nvPr/>
          </p:nvSpPr>
          <p:spPr bwMode="auto">
            <a:xfrm flipV="1">
              <a:off x="2592" y="2304"/>
              <a:ext cx="14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66"/>
            <p:cNvSpPr>
              <a:spLocks noChangeShapeType="1"/>
            </p:cNvSpPr>
            <p:nvPr/>
          </p:nvSpPr>
          <p:spPr bwMode="auto">
            <a:xfrm flipV="1">
              <a:off x="2592" y="2304"/>
              <a:ext cx="86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67"/>
            <p:cNvSpPr>
              <a:spLocks noChangeShapeType="1"/>
            </p:cNvSpPr>
            <p:nvPr/>
          </p:nvSpPr>
          <p:spPr bwMode="auto">
            <a:xfrm flipV="1">
              <a:off x="2592" y="2304"/>
              <a:ext cx="158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68"/>
            <p:cNvSpPr>
              <a:spLocks noChangeShapeType="1"/>
            </p:cNvSpPr>
            <p:nvPr/>
          </p:nvSpPr>
          <p:spPr bwMode="auto">
            <a:xfrm flipV="1">
              <a:off x="2592" y="2304"/>
              <a:ext cx="235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69"/>
            <p:cNvSpPr>
              <a:spLocks noChangeShapeType="1"/>
            </p:cNvSpPr>
            <p:nvPr/>
          </p:nvSpPr>
          <p:spPr bwMode="auto">
            <a:xfrm flipH="1">
              <a:off x="528" y="1632"/>
              <a:ext cx="2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70"/>
            <p:cNvSpPr>
              <a:spLocks noChangeShapeType="1"/>
            </p:cNvSpPr>
            <p:nvPr/>
          </p:nvSpPr>
          <p:spPr bwMode="auto">
            <a:xfrm>
              <a:off x="768" y="1632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71"/>
            <p:cNvSpPr>
              <a:spLocks noChangeShapeType="1"/>
            </p:cNvSpPr>
            <p:nvPr/>
          </p:nvSpPr>
          <p:spPr bwMode="auto">
            <a:xfrm>
              <a:off x="768" y="1632"/>
              <a:ext cx="12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72"/>
            <p:cNvSpPr>
              <a:spLocks noChangeShapeType="1"/>
            </p:cNvSpPr>
            <p:nvPr/>
          </p:nvSpPr>
          <p:spPr bwMode="auto">
            <a:xfrm flipH="1">
              <a:off x="1248" y="1632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73"/>
            <p:cNvSpPr>
              <a:spLocks noChangeShapeType="1"/>
            </p:cNvSpPr>
            <p:nvPr/>
          </p:nvSpPr>
          <p:spPr bwMode="auto">
            <a:xfrm>
              <a:off x="1536" y="1632"/>
              <a:ext cx="187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74"/>
            <p:cNvSpPr>
              <a:spLocks noChangeShapeType="1"/>
            </p:cNvSpPr>
            <p:nvPr/>
          </p:nvSpPr>
          <p:spPr bwMode="auto">
            <a:xfrm>
              <a:off x="1536" y="1632"/>
              <a:ext cx="33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75"/>
            <p:cNvSpPr>
              <a:spLocks noChangeShapeType="1"/>
            </p:cNvSpPr>
            <p:nvPr/>
          </p:nvSpPr>
          <p:spPr bwMode="auto">
            <a:xfrm flipH="1">
              <a:off x="528" y="1632"/>
              <a:ext cx="17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76"/>
            <p:cNvSpPr>
              <a:spLocks noChangeShapeType="1"/>
            </p:cNvSpPr>
            <p:nvPr/>
          </p:nvSpPr>
          <p:spPr bwMode="auto">
            <a:xfrm>
              <a:off x="2304" y="1632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77"/>
            <p:cNvSpPr>
              <a:spLocks noChangeShapeType="1"/>
            </p:cNvSpPr>
            <p:nvPr/>
          </p:nvSpPr>
          <p:spPr bwMode="auto">
            <a:xfrm>
              <a:off x="2304" y="1632"/>
              <a:ext cx="110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78"/>
            <p:cNvSpPr>
              <a:spLocks noChangeShapeType="1"/>
            </p:cNvSpPr>
            <p:nvPr/>
          </p:nvSpPr>
          <p:spPr bwMode="auto">
            <a:xfrm flipH="1">
              <a:off x="1968" y="1632"/>
              <a:ext cx="110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79"/>
            <p:cNvSpPr>
              <a:spLocks noChangeShapeType="1"/>
            </p:cNvSpPr>
            <p:nvPr/>
          </p:nvSpPr>
          <p:spPr bwMode="auto">
            <a:xfrm flipH="1">
              <a:off x="2688" y="1632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80"/>
            <p:cNvSpPr>
              <a:spLocks noChangeShapeType="1"/>
            </p:cNvSpPr>
            <p:nvPr/>
          </p:nvSpPr>
          <p:spPr bwMode="auto">
            <a:xfrm>
              <a:off x="3072" y="1632"/>
              <a:ext cx="17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81"/>
            <p:cNvSpPr>
              <a:spLocks noChangeShapeType="1"/>
            </p:cNvSpPr>
            <p:nvPr/>
          </p:nvSpPr>
          <p:spPr bwMode="auto">
            <a:xfrm flipH="1">
              <a:off x="528" y="1632"/>
              <a:ext cx="33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82"/>
            <p:cNvSpPr>
              <a:spLocks noChangeShapeType="1"/>
            </p:cNvSpPr>
            <p:nvPr/>
          </p:nvSpPr>
          <p:spPr bwMode="auto">
            <a:xfrm>
              <a:off x="3840" y="1632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83"/>
            <p:cNvSpPr>
              <a:spLocks noChangeShapeType="1"/>
            </p:cNvSpPr>
            <p:nvPr/>
          </p:nvSpPr>
          <p:spPr bwMode="auto">
            <a:xfrm>
              <a:off x="3840" y="1632"/>
              <a:ext cx="100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84"/>
            <p:cNvSpPr>
              <a:spLocks noChangeShapeType="1"/>
            </p:cNvSpPr>
            <p:nvPr/>
          </p:nvSpPr>
          <p:spPr bwMode="auto">
            <a:xfrm flipH="1">
              <a:off x="1968" y="1632"/>
              <a:ext cx="26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85"/>
            <p:cNvSpPr>
              <a:spLocks noChangeShapeType="1"/>
            </p:cNvSpPr>
            <p:nvPr/>
          </p:nvSpPr>
          <p:spPr bwMode="auto">
            <a:xfrm flipH="1">
              <a:off x="3360" y="1632"/>
              <a:ext cx="12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86"/>
            <p:cNvSpPr>
              <a:spLocks noChangeShapeType="1"/>
            </p:cNvSpPr>
            <p:nvPr/>
          </p:nvSpPr>
          <p:spPr bwMode="auto">
            <a:xfrm flipH="1">
              <a:off x="4176" y="1632"/>
              <a:ext cx="43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Dynamic programming for winner determination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24400"/>
            <a:ext cx="8229600" cy="1981200"/>
          </a:xfrm>
        </p:spPr>
        <p:txBody>
          <a:bodyPr/>
          <a:lstStyle/>
          <a:p>
            <a:r>
              <a:rPr lang="en-US" sz="2200" b="1" smtClean="0">
                <a:latin typeface="Helvetica" pitchFamily="34" charset="0"/>
              </a:rPr>
              <a:t>Uses </a:t>
            </a:r>
            <a:r>
              <a:rPr lang="en-US" sz="2200" b="1" smtClean="0">
                <a:latin typeface="Helvetica" pitchFamily="34" charset="0"/>
                <a:sym typeface="Symbol" pitchFamily="18" charset="2"/>
              </a:rPr>
              <a:t></a:t>
            </a:r>
            <a:r>
              <a:rPr lang="en-US" sz="2200" b="1" smtClean="0">
                <a:latin typeface="Helvetica" pitchFamily="34" charset="0"/>
              </a:rPr>
              <a:t>(2</a:t>
            </a:r>
            <a:r>
              <a:rPr lang="en-US" sz="2200" b="1" baseline="30000" smtClean="0">
                <a:latin typeface="Helvetica" pitchFamily="34" charset="0"/>
              </a:rPr>
              <a:t>#items</a:t>
            </a:r>
            <a:r>
              <a:rPr lang="en-US" sz="2200" b="1" smtClean="0">
                <a:latin typeface="Helvetica" pitchFamily="34" charset="0"/>
              </a:rPr>
              <a:t>), O(3</a:t>
            </a:r>
            <a:r>
              <a:rPr lang="en-US" sz="2200" b="1" baseline="30000" smtClean="0">
                <a:latin typeface="Helvetica" pitchFamily="34" charset="0"/>
              </a:rPr>
              <a:t>#items</a:t>
            </a:r>
            <a:r>
              <a:rPr lang="en-US" sz="2200" b="1" smtClean="0">
                <a:latin typeface="Helvetica" pitchFamily="34" charset="0"/>
              </a:rPr>
              <a:t>) operations </a:t>
            </a:r>
            <a:r>
              <a:rPr lang="en-US" sz="2200" b="1" smtClean="0">
                <a:solidFill>
                  <a:srgbClr val="DC0000"/>
                </a:solidFill>
                <a:latin typeface="Helvetica" pitchFamily="34" charset="0"/>
              </a:rPr>
              <a:t>independent of #bids</a:t>
            </a:r>
          </a:p>
          <a:p>
            <a:pPr lvl="1"/>
            <a:r>
              <a:rPr lang="en-US" sz="2200" b="1" smtClean="0">
                <a:latin typeface="Helvetica" pitchFamily="34" charset="0"/>
              </a:rPr>
              <a:t>(Can trivially exclude items that are not in any bid)</a:t>
            </a:r>
          </a:p>
          <a:p>
            <a:pPr lvl="1"/>
            <a:r>
              <a:rPr lang="en-US" sz="2200" b="1" smtClean="0">
                <a:latin typeface="Helvetica" pitchFamily="34" charset="0"/>
              </a:rPr>
              <a:t>Does not scale beyond 20-30 items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447800" y="1828800"/>
            <a:ext cx="6648450" cy="2528888"/>
            <a:chOff x="949" y="2293"/>
            <a:chExt cx="4188" cy="1593"/>
          </a:xfrm>
        </p:grpSpPr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949" y="2293"/>
              <a:ext cx="297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1041" y="2309"/>
              <a:ext cx="10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sz="2400" b="0" i="0"/>
            </a:p>
          </p:txBody>
        </p:sp>
        <p:sp>
          <p:nvSpPr>
            <p:cNvPr id="8199" name="AutoShape 7"/>
            <p:cNvSpPr>
              <a:spLocks noChangeArrowheads="1"/>
            </p:cNvSpPr>
            <p:nvPr/>
          </p:nvSpPr>
          <p:spPr bwMode="auto">
            <a:xfrm>
              <a:off x="949" y="2925"/>
              <a:ext cx="297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1041" y="2941"/>
              <a:ext cx="10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sz="2400" b="0" i="0"/>
            </a:p>
          </p:txBody>
        </p:sp>
        <p:sp>
          <p:nvSpPr>
            <p:cNvPr id="8201" name="AutoShape 9"/>
            <p:cNvSpPr>
              <a:spLocks noChangeArrowheads="1"/>
            </p:cNvSpPr>
            <p:nvPr/>
          </p:nvSpPr>
          <p:spPr bwMode="auto">
            <a:xfrm>
              <a:off x="972" y="3597"/>
              <a:ext cx="297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064" y="3615"/>
              <a:ext cx="10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sz="2400" b="0" i="0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2228" y="2293"/>
              <a:ext cx="425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312" y="2309"/>
              <a:ext cx="2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1,2</a:t>
              </a:r>
              <a:endParaRPr lang="en-US" sz="2400" b="0" i="0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2228" y="2932"/>
              <a:ext cx="409" cy="282"/>
            </a:xfrm>
            <a:prstGeom prst="roundRect">
              <a:avLst>
                <a:gd name="adj" fmla="val 24843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2312" y="2941"/>
              <a:ext cx="2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1,3</a:t>
              </a:r>
              <a:endParaRPr lang="en-US" sz="2400" b="0" i="0"/>
            </a:p>
          </p:txBody>
        </p:sp>
        <p:sp>
          <p:nvSpPr>
            <p:cNvPr id="8207" name="AutoShape 15"/>
            <p:cNvSpPr>
              <a:spLocks noChangeArrowheads="1"/>
            </p:cNvSpPr>
            <p:nvPr/>
          </p:nvSpPr>
          <p:spPr bwMode="auto">
            <a:xfrm>
              <a:off x="2253" y="3597"/>
              <a:ext cx="400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2337" y="3615"/>
              <a:ext cx="26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2,3</a:t>
              </a:r>
              <a:endParaRPr lang="en-US" sz="2400" b="0" i="0"/>
            </a:p>
          </p:txBody>
        </p:sp>
        <p:sp>
          <p:nvSpPr>
            <p:cNvPr id="8209" name="AutoShape 17"/>
            <p:cNvSpPr>
              <a:spLocks noChangeArrowheads="1"/>
            </p:cNvSpPr>
            <p:nvPr/>
          </p:nvSpPr>
          <p:spPr bwMode="auto">
            <a:xfrm>
              <a:off x="3556" y="2950"/>
              <a:ext cx="610" cy="289"/>
            </a:xfrm>
            <a:prstGeom prst="roundRect">
              <a:avLst>
                <a:gd name="adj" fmla="val 24231"/>
              </a:avLst>
            </a:prstGeom>
            <a:noFill/>
            <a:ln w="396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3640" y="2966"/>
              <a:ext cx="42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0">
                  <a:solidFill>
                    <a:srgbClr val="000000"/>
                  </a:solidFill>
                  <a:latin typeface="Helvetica" pitchFamily="34" charset="0"/>
                </a:rPr>
                <a:t>1,2,3</a:t>
              </a:r>
              <a:endParaRPr lang="en-US" sz="2400" b="0" i="0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1244" y="2429"/>
              <a:ext cx="805" cy="1"/>
            </a:xfrm>
            <a:prstGeom prst="line">
              <a:avLst/>
            </a:prstGeom>
            <a:noFill/>
            <a:ln w="396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2049" y="2354"/>
              <a:ext cx="170" cy="150"/>
            </a:xfrm>
            <a:custGeom>
              <a:avLst/>
              <a:gdLst>
                <a:gd name="T0" fmla="*/ 0 w 170"/>
                <a:gd name="T1" fmla="*/ 75 h 150"/>
                <a:gd name="T2" fmla="*/ 0 w 170"/>
                <a:gd name="T3" fmla="*/ 150 h 150"/>
                <a:gd name="T4" fmla="*/ 170 w 170"/>
                <a:gd name="T5" fmla="*/ 75 h 150"/>
                <a:gd name="T6" fmla="*/ 0 w 170"/>
                <a:gd name="T7" fmla="*/ 0 h 150"/>
                <a:gd name="T8" fmla="*/ 0 w 170"/>
                <a:gd name="T9" fmla="*/ 75 h 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0"/>
                <a:gd name="T16" fmla="*/ 0 h 150"/>
                <a:gd name="T17" fmla="*/ 170 w 170"/>
                <a:gd name="T18" fmla="*/ 150 h 1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0" h="150">
                  <a:moveTo>
                    <a:pt x="0" y="75"/>
                  </a:moveTo>
                  <a:lnTo>
                    <a:pt x="0" y="150"/>
                  </a:lnTo>
                  <a:lnTo>
                    <a:pt x="170" y="75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1244" y="2444"/>
              <a:ext cx="831" cy="532"/>
            </a:xfrm>
            <a:prstGeom prst="line">
              <a:avLst/>
            </a:prstGeom>
            <a:noFill/>
            <a:ln w="523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auto">
            <a:xfrm>
              <a:off x="2035" y="2913"/>
              <a:ext cx="184" cy="155"/>
            </a:xfrm>
            <a:custGeom>
              <a:avLst/>
              <a:gdLst>
                <a:gd name="T0" fmla="*/ 40 w 184"/>
                <a:gd name="T1" fmla="*/ 63 h 155"/>
                <a:gd name="T2" fmla="*/ 0 w 184"/>
                <a:gd name="T3" fmla="*/ 126 h 155"/>
                <a:gd name="T4" fmla="*/ 184 w 184"/>
                <a:gd name="T5" fmla="*/ 155 h 155"/>
                <a:gd name="T6" fmla="*/ 81 w 184"/>
                <a:gd name="T7" fmla="*/ 0 h 155"/>
                <a:gd name="T8" fmla="*/ 40 w 184"/>
                <a:gd name="T9" fmla="*/ 63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55"/>
                <a:gd name="T17" fmla="*/ 184 w 18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55">
                  <a:moveTo>
                    <a:pt x="40" y="63"/>
                  </a:moveTo>
                  <a:lnTo>
                    <a:pt x="0" y="126"/>
                  </a:lnTo>
                  <a:lnTo>
                    <a:pt x="184" y="155"/>
                  </a:lnTo>
                  <a:lnTo>
                    <a:pt x="81" y="0"/>
                  </a:lnTo>
                  <a:lnTo>
                    <a:pt x="40" y="63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 flipV="1">
              <a:off x="1252" y="2630"/>
              <a:ext cx="802" cy="438"/>
            </a:xfrm>
            <a:prstGeom prst="line">
              <a:avLst/>
            </a:prstGeom>
            <a:noFill/>
            <a:ln w="523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auto">
            <a:xfrm>
              <a:off x="2018" y="2548"/>
              <a:ext cx="186" cy="148"/>
            </a:xfrm>
            <a:custGeom>
              <a:avLst/>
              <a:gdLst>
                <a:gd name="T0" fmla="*/ 36 w 186"/>
                <a:gd name="T1" fmla="*/ 82 h 148"/>
                <a:gd name="T2" fmla="*/ 73 w 186"/>
                <a:gd name="T3" fmla="*/ 148 h 148"/>
                <a:gd name="T4" fmla="*/ 186 w 186"/>
                <a:gd name="T5" fmla="*/ 0 h 148"/>
                <a:gd name="T6" fmla="*/ 0 w 186"/>
                <a:gd name="T7" fmla="*/ 15 h 148"/>
                <a:gd name="T8" fmla="*/ 36 w 186"/>
                <a:gd name="T9" fmla="*/ 82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6"/>
                <a:gd name="T16" fmla="*/ 0 h 148"/>
                <a:gd name="T17" fmla="*/ 186 w 186"/>
                <a:gd name="T18" fmla="*/ 148 h 1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6" h="148">
                  <a:moveTo>
                    <a:pt x="36" y="82"/>
                  </a:moveTo>
                  <a:lnTo>
                    <a:pt x="73" y="148"/>
                  </a:lnTo>
                  <a:lnTo>
                    <a:pt x="186" y="0"/>
                  </a:lnTo>
                  <a:lnTo>
                    <a:pt x="0" y="15"/>
                  </a:lnTo>
                  <a:lnTo>
                    <a:pt x="36" y="82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>
              <a:off x="1267" y="3068"/>
              <a:ext cx="839" cy="505"/>
            </a:xfrm>
            <a:prstGeom prst="line">
              <a:avLst/>
            </a:prstGeom>
            <a:noFill/>
            <a:ln w="523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auto">
            <a:xfrm>
              <a:off x="2068" y="3510"/>
              <a:ext cx="184" cy="152"/>
            </a:xfrm>
            <a:custGeom>
              <a:avLst/>
              <a:gdLst>
                <a:gd name="T0" fmla="*/ 38 w 184"/>
                <a:gd name="T1" fmla="*/ 63 h 152"/>
                <a:gd name="T2" fmla="*/ 0 w 184"/>
                <a:gd name="T3" fmla="*/ 129 h 152"/>
                <a:gd name="T4" fmla="*/ 184 w 184"/>
                <a:gd name="T5" fmla="*/ 152 h 152"/>
                <a:gd name="T6" fmla="*/ 77 w 184"/>
                <a:gd name="T7" fmla="*/ 0 h 152"/>
                <a:gd name="T8" fmla="*/ 38 w 184"/>
                <a:gd name="T9" fmla="*/ 63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52"/>
                <a:gd name="T17" fmla="*/ 184 w 184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52">
                  <a:moveTo>
                    <a:pt x="38" y="63"/>
                  </a:moveTo>
                  <a:lnTo>
                    <a:pt x="0" y="129"/>
                  </a:lnTo>
                  <a:lnTo>
                    <a:pt x="184" y="152"/>
                  </a:lnTo>
                  <a:lnTo>
                    <a:pt x="77" y="0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 flipV="1">
              <a:off x="1275" y="3224"/>
              <a:ext cx="787" cy="509"/>
            </a:xfrm>
            <a:prstGeom prst="line">
              <a:avLst/>
            </a:prstGeom>
            <a:noFill/>
            <a:ln w="523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28"/>
            <p:cNvSpPr>
              <a:spLocks/>
            </p:cNvSpPr>
            <p:nvPr/>
          </p:nvSpPr>
          <p:spPr bwMode="auto">
            <a:xfrm>
              <a:off x="2020" y="3132"/>
              <a:ext cx="184" cy="155"/>
            </a:xfrm>
            <a:custGeom>
              <a:avLst/>
              <a:gdLst>
                <a:gd name="T0" fmla="*/ 42 w 184"/>
                <a:gd name="T1" fmla="*/ 92 h 155"/>
                <a:gd name="T2" fmla="*/ 82 w 184"/>
                <a:gd name="T3" fmla="*/ 155 h 155"/>
                <a:gd name="T4" fmla="*/ 184 w 184"/>
                <a:gd name="T5" fmla="*/ 0 h 155"/>
                <a:gd name="T6" fmla="*/ 0 w 184"/>
                <a:gd name="T7" fmla="*/ 28 h 155"/>
                <a:gd name="T8" fmla="*/ 42 w 184"/>
                <a:gd name="T9" fmla="*/ 92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55"/>
                <a:gd name="T17" fmla="*/ 184 w 18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55">
                  <a:moveTo>
                    <a:pt x="42" y="92"/>
                  </a:moveTo>
                  <a:lnTo>
                    <a:pt x="82" y="155"/>
                  </a:lnTo>
                  <a:lnTo>
                    <a:pt x="184" y="0"/>
                  </a:lnTo>
                  <a:lnTo>
                    <a:pt x="0" y="28"/>
                  </a:lnTo>
                  <a:lnTo>
                    <a:pt x="42" y="92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1267" y="3740"/>
              <a:ext cx="797" cy="1"/>
            </a:xfrm>
            <a:prstGeom prst="line">
              <a:avLst/>
            </a:prstGeom>
            <a:noFill/>
            <a:ln w="39688">
              <a:solidFill>
                <a:srgbClr val="0000F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30"/>
            <p:cNvSpPr>
              <a:spLocks/>
            </p:cNvSpPr>
            <p:nvPr/>
          </p:nvSpPr>
          <p:spPr bwMode="auto">
            <a:xfrm>
              <a:off x="2064" y="3666"/>
              <a:ext cx="171" cy="149"/>
            </a:xfrm>
            <a:custGeom>
              <a:avLst/>
              <a:gdLst>
                <a:gd name="T0" fmla="*/ 0 w 171"/>
                <a:gd name="T1" fmla="*/ 74 h 149"/>
                <a:gd name="T2" fmla="*/ 0 w 171"/>
                <a:gd name="T3" fmla="*/ 149 h 149"/>
                <a:gd name="T4" fmla="*/ 171 w 171"/>
                <a:gd name="T5" fmla="*/ 74 h 149"/>
                <a:gd name="T6" fmla="*/ 0 w 171"/>
                <a:gd name="T7" fmla="*/ 0 h 149"/>
                <a:gd name="T8" fmla="*/ 0 w 171"/>
                <a:gd name="T9" fmla="*/ 74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"/>
                <a:gd name="T16" fmla="*/ 0 h 149"/>
                <a:gd name="T17" fmla="*/ 171 w 171"/>
                <a:gd name="T18" fmla="*/ 149 h 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" h="149">
                  <a:moveTo>
                    <a:pt x="0" y="74"/>
                  </a:moveTo>
                  <a:lnTo>
                    <a:pt x="0" y="149"/>
                  </a:lnTo>
                  <a:lnTo>
                    <a:pt x="171" y="74"/>
                  </a:lnTo>
                  <a:lnTo>
                    <a:pt x="0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0000FC"/>
            </a:solidFill>
            <a:ln w="9525">
              <a:solidFill>
                <a:srgbClr val="0000F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2651" y="2429"/>
              <a:ext cx="745" cy="476"/>
            </a:xfrm>
            <a:prstGeom prst="line">
              <a:avLst/>
            </a:prstGeom>
            <a:noFill/>
            <a:ln w="5238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32"/>
            <p:cNvSpPr>
              <a:spLocks/>
            </p:cNvSpPr>
            <p:nvPr/>
          </p:nvSpPr>
          <p:spPr bwMode="auto">
            <a:xfrm>
              <a:off x="3356" y="2842"/>
              <a:ext cx="184" cy="155"/>
            </a:xfrm>
            <a:custGeom>
              <a:avLst/>
              <a:gdLst>
                <a:gd name="T0" fmla="*/ 40 w 184"/>
                <a:gd name="T1" fmla="*/ 63 h 155"/>
                <a:gd name="T2" fmla="*/ 0 w 184"/>
                <a:gd name="T3" fmla="*/ 126 h 155"/>
                <a:gd name="T4" fmla="*/ 184 w 184"/>
                <a:gd name="T5" fmla="*/ 155 h 155"/>
                <a:gd name="T6" fmla="*/ 81 w 184"/>
                <a:gd name="T7" fmla="*/ 0 h 155"/>
                <a:gd name="T8" fmla="*/ 40 w 184"/>
                <a:gd name="T9" fmla="*/ 63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55"/>
                <a:gd name="T17" fmla="*/ 184 w 18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55">
                  <a:moveTo>
                    <a:pt x="40" y="63"/>
                  </a:moveTo>
                  <a:lnTo>
                    <a:pt x="0" y="126"/>
                  </a:lnTo>
                  <a:lnTo>
                    <a:pt x="184" y="155"/>
                  </a:lnTo>
                  <a:lnTo>
                    <a:pt x="81" y="0"/>
                  </a:lnTo>
                  <a:lnTo>
                    <a:pt x="40" y="63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2636" y="3084"/>
              <a:ext cx="716" cy="1"/>
            </a:xfrm>
            <a:prstGeom prst="line">
              <a:avLst/>
            </a:prstGeom>
            <a:noFill/>
            <a:ln w="3968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34"/>
            <p:cNvSpPr>
              <a:spLocks/>
            </p:cNvSpPr>
            <p:nvPr/>
          </p:nvSpPr>
          <p:spPr bwMode="auto">
            <a:xfrm>
              <a:off x="3352" y="3009"/>
              <a:ext cx="171" cy="150"/>
            </a:xfrm>
            <a:custGeom>
              <a:avLst/>
              <a:gdLst>
                <a:gd name="T0" fmla="*/ 0 w 171"/>
                <a:gd name="T1" fmla="*/ 75 h 150"/>
                <a:gd name="T2" fmla="*/ 0 w 171"/>
                <a:gd name="T3" fmla="*/ 150 h 150"/>
                <a:gd name="T4" fmla="*/ 171 w 171"/>
                <a:gd name="T5" fmla="*/ 75 h 150"/>
                <a:gd name="T6" fmla="*/ 0 w 171"/>
                <a:gd name="T7" fmla="*/ 0 h 150"/>
                <a:gd name="T8" fmla="*/ 0 w 171"/>
                <a:gd name="T9" fmla="*/ 75 h 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1"/>
                <a:gd name="T16" fmla="*/ 0 h 150"/>
                <a:gd name="T17" fmla="*/ 171 w 171"/>
                <a:gd name="T18" fmla="*/ 150 h 1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1" h="150">
                  <a:moveTo>
                    <a:pt x="0" y="75"/>
                  </a:moveTo>
                  <a:lnTo>
                    <a:pt x="0" y="150"/>
                  </a:lnTo>
                  <a:lnTo>
                    <a:pt x="171" y="75"/>
                  </a:lnTo>
                  <a:lnTo>
                    <a:pt x="0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 flipV="1">
              <a:off x="2667" y="3285"/>
              <a:ext cx="727" cy="448"/>
            </a:xfrm>
            <a:prstGeom prst="line">
              <a:avLst/>
            </a:prstGeom>
            <a:noFill/>
            <a:ln w="5238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auto">
            <a:xfrm>
              <a:off x="3356" y="3197"/>
              <a:ext cx="184" cy="154"/>
            </a:xfrm>
            <a:custGeom>
              <a:avLst/>
              <a:gdLst>
                <a:gd name="T0" fmla="*/ 38 w 184"/>
                <a:gd name="T1" fmla="*/ 88 h 154"/>
                <a:gd name="T2" fmla="*/ 79 w 184"/>
                <a:gd name="T3" fmla="*/ 154 h 154"/>
                <a:gd name="T4" fmla="*/ 184 w 184"/>
                <a:gd name="T5" fmla="*/ 0 h 154"/>
                <a:gd name="T6" fmla="*/ 0 w 184"/>
                <a:gd name="T7" fmla="*/ 25 h 154"/>
                <a:gd name="T8" fmla="*/ 38 w 184"/>
                <a:gd name="T9" fmla="*/ 88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54"/>
                <a:gd name="T17" fmla="*/ 184 w 184"/>
                <a:gd name="T18" fmla="*/ 154 h 1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54">
                  <a:moveTo>
                    <a:pt x="38" y="88"/>
                  </a:moveTo>
                  <a:lnTo>
                    <a:pt x="79" y="154"/>
                  </a:lnTo>
                  <a:lnTo>
                    <a:pt x="184" y="0"/>
                  </a:lnTo>
                  <a:lnTo>
                    <a:pt x="0" y="25"/>
                  </a:lnTo>
                  <a:lnTo>
                    <a:pt x="38" y="88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>
              <a:off x="1244" y="2444"/>
              <a:ext cx="2114" cy="557"/>
            </a:xfrm>
            <a:prstGeom prst="line">
              <a:avLst/>
            </a:prstGeom>
            <a:noFill/>
            <a:ln w="4603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38"/>
            <p:cNvSpPr>
              <a:spLocks/>
            </p:cNvSpPr>
            <p:nvPr/>
          </p:nvSpPr>
          <p:spPr bwMode="auto">
            <a:xfrm>
              <a:off x="3339" y="2928"/>
              <a:ext cx="184" cy="146"/>
            </a:xfrm>
            <a:custGeom>
              <a:avLst/>
              <a:gdLst>
                <a:gd name="T0" fmla="*/ 19 w 184"/>
                <a:gd name="T1" fmla="*/ 73 h 146"/>
                <a:gd name="T2" fmla="*/ 0 w 184"/>
                <a:gd name="T3" fmla="*/ 146 h 146"/>
                <a:gd name="T4" fmla="*/ 184 w 184"/>
                <a:gd name="T5" fmla="*/ 117 h 146"/>
                <a:gd name="T6" fmla="*/ 38 w 184"/>
                <a:gd name="T7" fmla="*/ 0 h 146"/>
                <a:gd name="T8" fmla="*/ 19 w 184"/>
                <a:gd name="T9" fmla="*/ 73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46"/>
                <a:gd name="T17" fmla="*/ 184 w 184"/>
                <a:gd name="T18" fmla="*/ 146 h 1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46">
                  <a:moveTo>
                    <a:pt x="19" y="73"/>
                  </a:moveTo>
                  <a:lnTo>
                    <a:pt x="0" y="146"/>
                  </a:lnTo>
                  <a:lnTo>
                    <a:pt x="184" y="117"/>
                  </a:lnTo>
                  <a:lnTo>
                    <a:pt x="38" y="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flipV="1">
              <a:off x="1244" y="3193"/>
              <a:ext cx="2114" cy="565"/>
            </a:xfrm>
            <a:prstGeom prst="line">
              <a:avLst/>
            </a:prstGeom>
            <a:noFill/>
            <a:ln w="4603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Freeform 40"/>
            <p:cNvSpPr>
              <a:spLocks/>
            </p:cNvSpPr>
            <p:nvPr/>
          </p:nvSpPr>
          <p:spPr bwMode="auto">
            <a:xfrm>
              <a:off x="3339" y="3120"/>
              <a:ext cx="184" cy="146"/>
            </a:xfrm>
            <a:custGeom>
              <a:avLst/>
              <a:gdLst>
                <a:gd name="T0" fmla="*/ 19 w 184"/>
                <a:gd name="T1" fmla="*/ 73 h 146"/>
                <a:gd name="T2" fmla="*/ 38 w 184"/>
                <a:gd name="T3" fmla="*/ 146 h 146"/>
                <a:gd name="T4" fmla="*/ 184 w 184"/>
                <a:gd name="T5" fmla="*/ 29 h 146"/>
                <a:gd name="T6" fmla="*/ 0 w 184"/>
                <a:gd name="T7" fmla="*/ 0 h 146"/>
                <a:gd name="T8" fmla="*/ 19 w 184"/>
                <a:gd name="T9" fmla="*/ 73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"/>
                <a:gd name="T16" fmla="*/ 0 h 146"/>
                <a:gd name="T17" fmla="*/ 184 w 184"/>
                <a:gd name="T18" fmla="*/ 146 h 1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" h="146">
                  <a:moveTo>
                    <a:pt x="19" y="73"/>
                  </a:moveTo>
                  <a:lnTo>
                    <a:pt x="38" y="146"/>
                  </a:lnTo>
                  <a:lnTo>
                    <a:pt x="184" y="29"/>
                  </a:lnTo>
                  <a:lnTo>
                    <a:pt x="0" y="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1236" y="3068"/>
              <a:ext cx="1135" cy="296"/>
            </a:xfrm>
            <a:prstGeom prst="line">
              <a:avLst/>
            </a:prstGeom>
            <a:noFill/>
            <a:ln w="4603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 flipV="1">
              <a:off x="2371" y="3166"/>
              <a:ext cx="985" cy="206"/>
            </a:xfrm>
            <a:prstGeom prst="line">
              <a:avLst/>
            </a:prstGeom>
            <a:noFill/>
            <a:ln w="46038">
              <a:solidFill>
                <a:srgbClr val="66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Freeform 43"/>
            <p:cNvSpPr>
              <a:spLocks/>
            </p:cNvSpPr>
            <p:nvPr/>
          </p:nvSpPr>
          <p:spPr bwMode="auto">
            <a:xfrm>
              <a:off x="3341" y="3093"/>
              <a:ext cx="182" cy="146"/>
            </a:xfrm>
            <a:custGeom>
              <a:avLst/>
              <a:gdLst>
                <a:gd name="T0" fmla="*/ 15 w 182"/>
                <a:gd name="T1" fmla="*/ 73 h 146"/>
                <a:gd name="T2" fmla="*/ 30 w 182"/>
                <a:gd name="T3" fmla="*/ 146 h 146"/>
                <a:gd name="T4" fmla="*/ 182 w 182"/>
                <a:gd name="T5" fmla="*/ 39 h 146"/>
                <a:gd name="T6" fmla="*/ 0 w 182"/>
                <a:gd name="T7" fmla="*/ 0 h 146"/>
                <a:gd name="T8" fmla="*/ 15 w 182"/>
                <a:gd name="T9" fmla="*/ 73 h 1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"/>
                <a:gd name="T16" fmla="*/ 0 h 146"/>
                <a:gd name="T17" fmla="*/ 182 w 182"/>
                <a:gd name="T18" fmla="*/ 146 h 1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" h="146">
                  <a:moveTo>
                    <a:pt x="15" y="73"/>
                  </a:moveTo>
                  <a:lnTo>
                    <a:pt x="30" y="146"/>
                  </a:lnTo>
                  <a:lnTo>
                    <a:pt x="182" y="39"/>
                  </a:lnTo>
                  <a:lnTo>
                    <a:pt x="0" y="0"/>
                  </a:lnTo>
                  <a:lnTo>
                    <a:pt x="15" y="73"/>
                  </a:lnTo>
                  <a:close/>
                </a:path>
              </a:pathLst>
            </a:custGeom>
            <a:solidFill>
              <a:srgbClr val="66FF33"/>
            </a:solidFill>
            <a:ln w="9525">
              <a:solidFill>
                <a:srgbClr val="66FF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Rectangle 44"/>
            <p:cNvSpPr>
              <a:spLocks noChangeArrowheads="1"/>
            </p:cNvSpPr>
            <p:nvPr/>
          </p:nvSpPr>
          <p:spPr bwMode="auto">
            <a:xfrm>
              <a:off x="3703" y="2386"/>
              <a:ext cx="143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i="0">
                  <a:solidFill>
                    <a:srgbClr val="000000"/>
                  </a:solidFill>
                  <a:latin typeface="Helvetica" pitchFamily="34" charset="0"/>
                </a:rPr>
                <a:t>[Rothkopf et al. Mgmt Sci 98]</a:t>
              </a:r>
              <a:endParaRPr lang="en-US" sz="2400" b="0" i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NP-completeness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67000"/>
            <a:ext cx="7239000" cy="129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smtClean="0">
                <a:solidFill>
                  <a:srgbClr val="DC0000"/>
                </a:solidFill>
                <a:latin typeface="Helvetica" pitchFamily="34" charset="0"/>
              </a:rPr>
              <a:t>NP-complete [Rothkopf et al Mgmt Sci 98]</a:t>
            </a:r>
          </a:p>
          <a:p>
            <a:pPr lvl="1">
              <a:lnSpc>
                <a:spcPct val="80000"/>
              </a:lnSpc>
            </a:pPr>
            <a:r>
              <a:rPr lang="en-US" sz="2400" b="1" smtClean="0">
                <a:latin typeface="Helvetica" pitchFamily="34" charset="0"/>
              </a:rPr>
              <a:t>Weighted set packing </a:t>
            </a:r>
            <a:r>
              <a:rPr lang="en-US" sz="2000" b="1" smtClean="0">
                <a:latin typeface="Helvetica" pitchFamily="34" charset="0"/>
              </a:rPr>
              <a:t> [Karp 72]</a:t>
            </a:r>
          </a:p>
          <a:p>
            <a:pPr lvl="1">
              <a:lnSpc>
                <a:spcPct val="80000"/>
              </a:lnSpc>
            </a:pPr>
            <a:endParaRPr lang="en-US" sz="2000" b="1" smtClean="0">
              <a:latin typeface="Helvetic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smtClean="0">
                <a:solidFill>
                  <a:schemeClr val="tx2"/>
                </a:solidFill>
              </a:rPr>
              <a:t>[For an overview of worst-case complexity results of the winner determination problem, see review article by Lehmann, Mueller, and Sandholm in the textbook </a:t>
            </a:r>
            <a:r>
              <a:rPr lang="en-US" sz="2400" i="1" smtClean="0">
                <a:solidFill>
                  <a:schemeClr val="tx2"/>
                </a:solidFill>
              </a:rPr>
              <a:t>Combinatorial Auctions</a:t>
            </a:r>
            <a:r>
              <a:rPr lang="en-US" sz="2400" smtClean="0">
                <a:solidFill>
                  <a:schemeClr val="tx2"/>
                </a:solidFill>
              </a:rPr>
              <a:t>, MIT Press 2006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solidFill>
                  <a:srgbClr val="0000FC"/>
                </a:solidFill>
              </a:rPr>
              <a:t>available at www.cs.cmu.edu/~sandholm</a:t>
            </a:r>
            <a:r>
              <a:rPr lang="en-US" sz="2000" smtClean="0">
                <a:solidFill>
                  <a:schemeClr val="tx2"/>
                </a:solidFill>
              </a:rPr>
              <a:t>]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800" b="1" smtClean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z="3600" b="1" smtClean="0">
                <a:latin typeface="Helvetica" pitchFamily="34" charset="0"/>
              </a:rPr>
              <a:t>Polynomial time approximation algorithms with worst case guarantees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153400" cy="3581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600" b="1" i="1" smtClean="0">
                <a:solidFill>
                  <a:srgbClr val="66FF33"/>
                </a:solidFill>
                <a:latin typeface="Helvetica" pitchFamily="34" charset="0"/>
              </a:rPr>
              <a:t>General case</a:t>
            </a:r>
          </a:p>
          <a:p>
            <a:pPr>
              <a:lnSpc>
                <a:spcPct val="90000"/>
              </a:lnSpc>
            </a:pPr>
            <a:r>
              <a:rPr lang="en-US" sz="2600" b="1" smtClean="0">
                <a:solidFill>
                  <a:srgbClr val="DC0000"/>
                </a:solidFill>
                <a:latin typeface="Helvetica" pitchFamily="34" charset="0"/>
              </a:rPr>
              <a:t>Cannot be approximated to k = #bids</a:t>
            </a:r>
            <a:r>
              <a:rPr lang="en-US" sz="2600" b="1" baseline="30000" smtClean="0">
                <a:solidFill>
                  <a:srgbClr val="DC0000"/>
                </a:solidFill>
                <a:latin typeface="Helvetica" pitchFamily="34" charset="0"/>
              </a:rPr>
              <a:t>1- </a:t>
            </a:r>
            <a:r>
              <a:rPr lang="en-US" sz="2600" b="1" baseline="30000" smtClean="0">
                <a:solidFill>
                  <a:srgbClr val="DC0000"/>
                </a:solidFill>
                <a:latin typeface="Helvetica" pitchFamily="34" charset="0"/>
                <a:sym typeface="Symbol" pitchFamily="18" charset="2"/>
              </a:rPr>
              <a:t></a:t>
            </a:r>
            <a:r>
              <a:rPr lang="en-US" sz="2600" b="1" smtClean="0">
                <a:latin typeface="Helvetica" pitchFamily="34" charset="0"/>
              </a:rPr>
              <a:t>  (unless probabilistic polytime = NP)</a:t>
            </a:r>
          </a:p>
          <a:p>
            <a:pPr lvl="1">
              <a:lnSpc>
                <a:spcPct val="90000"/>
              </a:lnSpc>
            </a:pPr>
            <a:r>
              <a:rPr lang="en-US" sz="2600" b="1" smtClean="0">
                <a:latin typeface="Helvetica" pitchFamily="34" charset="0"/>
              </a:rPr>
              <a:t>Proven in </a:t>
            </a:r>
            <a:r>
              <a:rPr lang="en-US" sz="2400" smtClean="0">
                <a:latin typeface="Helvetica" pitchFamily="34" charset="0"/>
              </a:rPr>
              <a:t>[Sandholm IJCAI-99, AIJ-02]</a:t>
            </a:r>
            <a:endParaRPr lang="en-US" sz="2600" b="1" smtClean="0">
              <a:latin typeface="Helvetic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600" b="1" smtClean="0">
                <a:latin typeface="Helvetica" pitchFamily="34" charset="0"/>
              </a:rPr>
              <a:t>Reduction from MAXCLIQUE, which is inapproximable </a:t>
            </a:r>
            <a:r>
              <a:rPr lang="en-US" sz="2400" smtClean="0">
                <a:latin typeface="Helvetica" pitchFamily="34" charset="0"/>
              </a:rPr>
              <a:t>[Håstad96]</a:t>
            </a:r>
          </a:p>
          <a:p>
            <a:pPr>
              <a:lnSpc>
                <a:spcPct val="90000"/>
              </a:lnSpc>
            </a:pPr>
            <a:r>
              <a:rPr lang="en-US" sz="2600" b="1" smtClean="0">
                <a:latin typeface="Helvetica" pitchFamily="34" charset="0"/>
              </a:rPr>
              <a:t>Best known approximation gives 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600" b="1" smtClean="0">
                <a:latin typeface="Helvetica" pitchFamily="34" charset="0"/>
              </a:rPr>
              <a:t>      k </a:t>
            </a:r>
            <a:r>
              <a:rPr lang="en-US" sz="2600" b="1" smtClean="0">
                <a:latin typeface="Helvetica" pitchFamily="34" charset="0"/>
                <a:sym typeface="Symbol" pitchFamily="18" charset="2"/>
              </a:rPr>
              <a:t></a:t>
            </a:r>
            <a:r>
              <a:rPr lang="en-US" sz="2600" b="1" smtClean="0">
                <a:latin typeface="Helvetica" pitchFamily="34" charset="0"/>
              </a:rPr>
              <a:t> O(#bids / (log #bids)</a:t>
            </a:r>
            <a:r>
              <a:rPr lang="en-US" sz="2600" b="1" baseline="30000" smtClean="0">
                <a:latin typeface="Helvetica" pitchFamily="34" charset="0"/>
              </a:rPr>
              <a:t>2</a:t>
            </a:r>
            <a:r>
              <a:rPr lang="en-US" sz="2600" b="1" smtClean="0">
                <a:latin typeface="Helvetica" pitchFamily="34" charset="0"/>
              </a:rPr>
              <a:t> ) </a:t>
            </a:r>
            <a:r>
              <a:rPr lang="en-US" sz="2400" smtClean="0">
                <a:latin typeface="Helvetica" pitchFamily="34" charset="0"/>
              </a:rPr>
              <a:t>[Haldorsson98]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90600" y="1752600"/>
            <a:ext cx="4533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r>
              <a:rPr lang="en-US" sz="2400" b="0" i="0">
                <a:solidFill>
                  <a:srgbClr val="0000FC"/>
                </a:solidFill>
              </a:rPr>
              <a:t>            </a:t>
            </a:r>
            <a:r>
              <a:rPr lang="en-US" sz="2000">
                <a:solidFill>
                  <a:srgbClr val="0000FC"/>
                </a:solidFill>
                <a:latin typeface="Helvetica" pitchFamily="34" charset="0"/>
              </a:rPr>
              <a:t>value of optimal allocation</a:t>
            </a:r>
          </a:p>
          <a:p>
            <a:r>
              <a:rPr lang="en-US" sz="2000">
                <a:solidFill>
                  <a:srgbClr val="0000FC"/>
                </a:solidFill>
                <a:latin typeface="Helvetica" pitchFamily="34" charset="0"/>
              </a:rPr>
              <a:t>k = </a:t>
            </a:r>
          </a:p>
          <a:p>
            <a:r>
              <a:rPr lang="en-US" sz="2000">
                <a:solidFill>
                  <a:srgbClr val="0000FC"/>
                </a:solidFill>
                <a:latin typeface="Helvetica" pitchFamily="34" charset="0"/>
              </a:rPr>
              <a:t>           value of best allocation found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69925" y="35655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3200" b="1" i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3200" b="1" i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endParaRPr lang="en-US" sz="2400" b="0" i="0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752600" y="2362200"/>
            <a:ext cx="3810000" cy="0"/>
          </a:xfrm>
          <a:prstGeom prst="line">
            <a:avLst/>
          </a:prstGeom>
          <a:noFill/>
          <a:ln w="38100">
            <a:solidFill>
              <a:srgbClr val="0000F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57200" y="3200400"/>
            <a:ext cx="8153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 b="0" i="0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3820</Words>
  <Application>Microsoft Office PowerPoint</Application>
  <PresentationFormat>On-screen Show (4:3)</PresentationFormat>
  <Paragraphs>587</Paragraphs>
  <Slides>50</Slides>
  <Notes>6</Notes>
  <HiddenSlides>8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Times</vt:lpstr>
      <vt:lpstr>Arial</vt:lpstr>
      <vt:lpstr>Helvetica</vt:lpstr>
      <vt:lpstr>Symbol</vt:lpstr>
      <vt:lpstr>Math1</vt:lpstr>
      <vt:lpstr>Times New Roman</vt:lpstr>
      <vt:lpstr>ＭＳ Ｐゴシック</vt:lpstr>
      <vt:lpstr>Mathematica1</vt:lpstr>
      <vt:lpstr>Default Design</vt:lpstr>
      <vt:lpstr>Microsoft Equation 3.0</vt:lpstr>
      <vt:lpstr>Advanced informed search   </vt:lpstr>
      <vt:lpstr>Example application:  Winner determination in multi-item auctions</vt:lpstr>
      <vt:lpstr>Auction design for multi-item settings</vt:lpstr>
      <vt:lpstr>Auction design for multi-item settings…</vt:lpstr>
      <vt:lpstr>PowerPoint Presentation</vt:lpstr>
      <vt:lpstr>Space of allocations</vt:lpstr>
      <vt:lpstr>Dynamic programming for winner determination</vt:lpstr>
      <vt:lpstr>NP-completeness</vt:lpstr>
      <vt:lpstr>Polynomial time approximation algorithms with worst case guarantees</vt:lpstr>
      <vt:lpstr>Polynomial time approximation algorithms with worst case guarantees</vt:lpstr>
      <vt:lpstr>Restricting the allowable combinations that can be bid on to get polytime winner determination  [Rothkopf et al. Mgmt Sci 98]</vt:lpstr>
      <vt:lpstr>Solving the winner determination problem when all combinations can be bid on:  Search algorithms for optimal anytime winner determination</vt:lpstr>
      <vt:lpstr>First generation search algorithms: branch-on-items formulation  [Sandholm ICE-98, IJCAI-99, AIJ-02]</vt:lpstr>
      <vt:lpstr>2nd generation algorithm: Combinatorial Auction, Branch On Bids [Sandholm&amp;Suri AAAI-00, AIJ-03]</vt:lpstr>
      <vt:lpstr>Use of h-values (=upper bounds) to prune winner determination search</vt:lpstr>
      <vt:lpstr>Linear programming for computing h-values</vt:lpstr>
      <vt:lpstr>Linear program of the winner determination problem</vt:lpstr>
      <vt:lpstr>Linear programming</vt:lpstr>
      <vt:lpstr>Graphical interpretation of simplex algorithm for linear programming</vt:lpstr>
      <vt:lpstr>Speeding up the use of linear programs in search</vt:lpstr>
      <vt:lpstr>Interlude: primal LP and dual LP in general</vt:lpstr>
      <vt:lpstr>Example showing DUAL is feasible at children</vt:lpstr>
      <vt:lpstr>Branch-and-cut  framework</vt:lpstr>
      <vt:lpstr>Cutting planes (aka cuts)</vt:lpstr>
      <vt:lpstr>Example of a cut that is valid for winner determination:  Odd hole inequality</vt:lpstr>
      <vt:lpstr>Separation using cuts</vt:lpstr>
      <vt:lpstr>How to find cuts that separate?</vt:lpstr>
      <vt:lpstr>Gomory mixed integer cut</vt:lpstr>
      <vt:lpstr>First, a simple version for problems with no real-valued variables</vt:lpstr>
      <vt:lpstr>Derivation of Gomory mixed integer cut</vt:lpstr>
      <vt:lpstr>Back to search for winner determination…</vt:lpstr>
      <vt:lpstr>Formulation comparison</vt:lpstr>
      <vt:lpstr>Structural improvements to search algorithms for winner determination Optimum reached faster &amp; better anytime performance</vt:lpstr>
      <vt:lpstr>PowerPoint Presentation</vt:lpstr>
      <vt:lpstr>Question ordering heuristics</vt:lpstr>
      <vt:lpstr>Branching on more general questions than individual variables  [Gilpin&amp;Sandholm 03, IJCAI-07, Discrete Optimization 2010]</vt:lpstr>
      <vt:lpstr>Other good branching rules  (for integer programs)</vt:lpstr>
      <vt:lpstr>Identifying &amp; solving tractable cases at search nodes (so that no search is needed below such nodes)</vt:lpstr>
      <vt:lpstr>Example 1: “Short” bids </vt:lpstr>
      <vt:lpstr>Example 2: Interval bids</vt:lpstr>
      <vt:lpstr>PowerPoint Presentation</vt:lpstr>
      <vt:lpstr>Example 3...</vt:lpstr>
      <vt:lpstr>Example 4: Even more generality: Item graphs  [Conitzer, Derryberry, Sandholm AAAI-04]</vt:lpstr>
      <vt:lpstr>Clearing with item graphs:  our old friend Tree Decomposition!</vt:lpstr>
      <vt:lpstr>Application: combinatorial renting</vt:lpstr>
      <vt:lpstr>Application: conditional awarding of items</vt:lpstr>
      <vt:lpstr>Hardness of related questions</vt:lpstr>
      <vt:lpstr>Preprocessors  [Sandholm IJCAI-99, AIJ-02]</vt:lpstr>
      <vt:lpstr>Generalization: substitutability   [Sandholm IJCAI-99, AIJ-02]</vt:lpstr>
      <vt:lpstr>Incremental generation of the search problem as needed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SCS</dc:creator>
  <cp:lastModifiedBy>sandholm</cp:lastModifiedBy>
  <cp:revision>1001</cp:revision>
  <dcterms:created xsi:type="dcterms:W3CDTF">2001-04-21T19:04:23Z</dcterms:created>
  <dcterms:modified xsi:type="dcterms:W3CDTF">2016-02-10T04:38:05Z</dcterms:modified>
</cp:coreProperties>
</file>